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24"/>
  </p:notesMasterIdLst>
  <p:sldIdLst>
    <p:sldId id="308" r:id="rId3"/>
    <p:sldId id="256" r:id="rId4"/>
    <p:sldId id="2076136917" r:id="rId5"/>
    <p:sldId id="260" r:id="rId6"/>
    <p:sldId id="272" r:id="rId7"/>
    <p:sldId id="262" r:id="rId8"/>
    <p:sldId id="274" r:id="rId9"/>
    <p:sldId id="275" r:id="rId10"/>
    <p:sldId id="2076136920" r:id="rId11"/>
    <p:sldId id="263" r:id="rId12"/>
    <p:sldId id="267" r:id="rId13"/>
    <p:sldId id="268" r:id="rId14"/>
    <p:sldId id="269" r:id="rId15"/>
    <p:sldId id="257" r:id="rId16"/>
    <p:sldId id="265" r:id="rId17"/>
    <p:sldId id="270" r:id="rId18"/>
    <p:sldId id="276" r:id="rId19"/>
    <p:sldId id="2076136918" r:id="rId20"/>
    <p:sldId id="309" r:id="rId21"/>
    <p:sldId id="2076136919"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79841" autoAdjust="0"/>
  </p:normalViewPr>
  <p:slideViewPr>
    <p:cSldViewPr snapToGrid="0">
      <p:cViewPr varScale="1">
        <p:scale>
          <a:sx n="92" d="100"/>
          <a:sy n="92" d="100"/>
        </p:scale>
        <p:origin x="1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6EE19-93A1-4A0F-8B86-0B4CFB92DF6D}"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9BAE3-C2C4-4969-84C5-4EFDB8D161DA}" type="slidenum">
              <a:rPr lang="en-US" smtClean="0"/>
              <a:t>‹#›</a:t>
            </a:fld>
            <a:endParaRPr lang="en-US"/>
          </a:p>
        </p:txBody>
      </p:sp>
    </p:spTree>
    <p:extLst>
      <p:ext uri="{BB962C8B-B14F-4D97-AF65-F5344CB8AC3E}">
        <p14:creationId xmlns:p14="http://schemas.microsoft.com/office/powerpoint/2010/main" val="392617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64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1835647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9BAE3-C2C4-4969-84C5-4EFDB8D161DA}" type="slidenum">
              <a:rPr lang="en-US" smtClean="0"/>
              <a:t>5</a:t>
            </a:fld>
            <a:endParaRPr lang="en-US"/>
          </a:p>
        </p:txBody>
      </p:sp>
    </p:spTree>
    <p:extLst>
      <p:ext uri="{BB962C8B-B14F-4D97-AF65-F5344CB8AC3E}">
        <p14:creationId xmlns:p14="http://schemas.microsoft.com/office/powerpoint/2010/main" val="284309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9BAE3-C2C4-4969-84C5-4EFDB8D161DA}" type="slidenum">
              <a:rPr lang="en-US" smtClean="0"/>
              <a:t>8</a:t>
            </a:fld>
            <a:endParaRPr lang="en-US"/>
          </a:p>
        </p:txBody>
      </p:sp>
    </p:spTree>
    <p:extLst>
      <p:ext uri="{BB962C8B-B14F-4D97-AF65-F5344CB8AC3E}">
        <p14:creationId xmlns:p14="http://schemas.microsoft.com/office/powerpoint/2010/main" val="230747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49BAE3-C2C4-4969-84C5-4EFDB8D161DA}" type="slidenum">
              <a:rPr lang="en-US" smtClean="0"/>
              <a:t>14</a:t>
            </a:fld>
            <a:endParaRPr lang="en-US"/>
          </a:p>
        </p:txBody>
      </p:sp>
    </p:spTree>
    <p:extLst>
      <p:ext uri="{BB962C8B-B14F-4D97-AF65-F5344CB8AC3E}">
        <p14:creationId xmlns:p14="http://schemas.microsoft.com/office/powerpoint/2010/main" val="31431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9BAE3-C2C4-4969-84C5-4EFDB8D161DA}" type="slidenum">
              <a:rPr lang="en-US" smtClean="0"/>
              <a:t>17</a:t>
            </a:fld>
            <a:endParaRPr lang="en-US"/>
          </a:p>
        </p:txBody>
      </p:sp>
    </p:spTree>
    <p:extLst>
      <p:ext uri="{BB962C8B-B14F-4D97-AF65-F5344CB8AC3E}">
        <p14:creationId xmlns:p14="http://schemas.microsoft.com/office/powerpoint/2010/main" val="131929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7525-1B4C-4DC3-9B38-4526F7D4C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655675-A0F5-49A1-BCB9-2E9E30F22A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D83908-B872-4897-9599-52FEEB8EA37B}"/>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3D9D0FFF-D3D7-455C-A6A4-3E207B6C6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9C0FA-2E4E-45F2-A415-B7A1E464ACE5}"/>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2258910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9161-BEE5-4568-B66A-7822C99713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3F61D5-C4AA-4BF3-BC37-B0484568F8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A3A32-6ACC-45CE-A52B-0B71E2FD2E82}"/>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87DA0943-6039-4D19-9221-276DF414B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C4856-D0EA-4A3D-A7FE-2C588AE82576}"/>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1379839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D94217-6426-4960-8074-310D30B8A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33510D-000C-4989-A7E3-B69BAA0B62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88BA-1563-4123-BACF-A51329DA92B2}"/>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33576380-27D6-4950-8683-1401135A3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4FB6C-57D6-4EF6-A889-020A34327A7A}"/>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2889117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51357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5782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10489709" cy="899665"/>
          </a:xfrm>
        </p:spPr>
        <p:txBody>
          <a:bodyPr/>
          <a:lstStyle/>
          <a:p>
            <a:r>
              <a:rPr lang="en-US"/>
              <a:t>Click to edit Master title style</a:t>
            </a:r>
          </a:p>
        </p:txBody>
      </p:sp>
      <p:pic>
        <p:nvPicPr>
          <p:cNvPr id="7" name="Picture 6">
            <a:extLst>
              <a:ext uri="{FF2B5EF4-FFF2-40B4-BE49-F238E27FC236}">
                <a16:creationId xmlns:a16="http://schemas.microsoft.com/office/drawing/2014/main" id="{4BFCE733-2794-4CA7-9772-43525395D053}"/>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44647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660DE1B0-329B-4929-A6A2-530714C8B0AF}"/>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297971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346274" cy="899665"/>
          </a:xfrm>
        </p:spPr>
        <p:txBody>
          <a:bodyPr/>
          <a:lstStyle/>
          <a:p>
            <a:r>
              <a:rPr lang="en-US"/>
              <a:t>Click to edit Master title style</a:t>
            </a:r>
          </a:p>
        </p:txBody>
      </p:sp>
      <p:pic>
        <p:nvPicPr>
          <p:cNvPr id="3" name="Picture 2">
            <a:extLst>
              <a:ext uri="{FF2B5EF4-FFF2-40B4-BE49-F238E27FC236}">
                <a16:creationId xmlns:a16="http://schemas.microsoft.com/office/drawing/2014/main" id="{52BDAE35-6CC3-47FD-B4CB-30C9CA73FBA7}"/>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1588938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494403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3237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378390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C7B3-56E3-4C39-8C33-6B38AE16F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273E1-AEF9-44FD-AACD-726AA5040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CB0E1-5404-4BBF-97B9-8AB3CAD14C27}"/>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9580306F-73D1-41CE-ADCA-F485A82D4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0FDC3-B10B-4E29-BCF2-B195566F8139}"/>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1945428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770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03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489709" cy="899665"/>
          </a:xfr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C44A2077-7166-4453-A54C-EA7A08A57124}"/>
              </a:ext>
            </a:extLst>
          </p:cNvPr>
          <p:cNvPicPr>
            <a:picLocks noChangeAspect="1"/>
          </p:cNvPicPr>
          <p:nvPr userDrawn="1"/>
        </p:nvPicPr>
        <p:blipFill>
          <a:blip r:embed="rId2"/>
          <a:stretch>
            <a:fillRect/>
          </a:stretch>
        </p:blipFill>
        <p:spPr>
          <a:xfrm>
            <a:off x="10758949" y="121862"/>
            <a:ext cx="1307246" cy="1217034"/>
          </a:xfrm>
          <a:prstGeom prst="rect">
            <a:avLst/>
          </a:prstGeom>
        </p:spPr>
      </p:pic>
    </p:spTree>
    <p:extLst>
      <p:ext uri="{BB962C8B-B14F-4D97-AF65-F5344CB8AC3E}">
        <p14:creationId xmlns:p14="http://schemas.microsoft.com/office/powerpoint/2010/main" val="8728637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4FCFF-7E08-4891-89FE-DF4B4567C4D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71A820-7D6B-4241-885C-9A3B0089E39B}" type="slidenum">
              <a:rPr lang="en-US" smtClean="0"/>
              <a:t>‹#›</a:t>
            </a:fld>
            <a:endParaRPr lang="en-US"/>
          </a:p>
        </p:txBody>
      </p:sp>
    </p:spTree>
    <p:extLst>
      <p:ext uri="{BB962C8B-B14F-4D97-AF65-F5344CB8AC3E}">
        <p14:creationId xmlns:p14="http://schemas.microsoft.com/office/powerpoint/2010/main" val="338435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2B7C-7BE2-42FF-9D11-29E66D1BB5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D8646-4275-4D6A-9A41-F2BD8E49C2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275682-97DE-468C-83E7-C29CD6C5EF92}"/>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26C26D51-7BDE-4975-A9EF-78404E15F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ACB5C-F6A9-494F-84A4-BB3EF4A20A4D}"/>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38084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5B910-C69C-420B-8B19-CA0F7CED88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06DE2-7B18-4F42-A50D-5DF20827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39F6BC-77E6-4EA1-AE23-1AFE45BEA8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BDC47-424A-4D0B-9D1D-623FDDD8213F}"/>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6" name="Footer Placeholder 5">
            <a:extLst>
              <a:ext uri="{FF2B5EF4-FFF2-40B4-BE49-F238E27FC236}">
                <a16:creationId xmlns:a16="http://schemas.microsoft.com/office/drawing/2014/main" id="{586F98D1-B51C-4714-8DB0-4C3678DB3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62F63-370B-4163-A3C9-3167F41BB318}"/>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90222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ABA7-A718-43A8-A60B-9A3D4409E3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B5B0B4-466D-4FCB-A2E8-AC090AFBA8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3EE9B2-2FA0-4927-B1D2-DF6E4F971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020909-EA99-4841-85E4-2D75E8EB64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754C3E-760D-46C2-ADF3-285D17A44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DE9F93-544A-4482-88A8-186977F8921E}"/>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8" name="Footer Placeholder 7">
            <a:extLst>
              <a:ext uri="{FF2B5EF4-FFF2-40B4-BE49-F238E27FC236}">
                <a16:creationId xmlns:a16="http://schemas.microsoft.com/office/drawing/2014/main" id="{F6EE04E4-8682-41C9-8A37-8FE2E97969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98EE6E-325C-4B77-9212-3D4EA3A22759}"/>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298638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B322-3C12-42E1-819B-7B5F3395B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14BDAB-61AA-4FB1-9B3D-91A6B189B774}"/>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4" name="Footer Placeholder 3">
            <a:extLst>
              <a:ext uri="{FF2B5EF4-FFF2-40B4-BE49-F238E27FC236}">
                <a16:creationId xmlns:a16="http://schemas.microsoft.com/office/drawing/2014/main" id="{17A76B89-8A33-447C-A9C9-5517FCAAA3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1563BC-9648-4082-873A-5057EC8FCE5B}"/>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25536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6118F-027E-426F-B6BD-8389F960713A}"/>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3" name="Footer Placeholder 2">
            <a:extLst>
              <a:ext uri="{FF2B5EF4-FFF2-40B4-BE49-F238E27FC236}">
                <a16:creationId xmlns:a16="http://schemas.microsoft.com/office/drawing/2014/main" id="{47ED3A3A-B472-42AF-81A1-0634C47314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0D255-7856-4F92-A941-3E427666C294}"/>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301333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AA5E-0D47-4933-A2D8-51AEA0153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389BCB-9A2D-4827-A500-E6F7E891F7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BD368-29B9-40A3-A86E-7788C7314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EF184-0C98-44E8-8928-1F031E6B3158}"/>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6" name="Footer Placeholder 5">
            <a:extLst>
              <a:ext uri="{FF2B5EF4-FFF2-40B4-BE49-F238E27FC236}">
                <a16:creationId xmlns:a16="http://schemas.microsoft.com/office/drawing/2014/main" id="{4B3C0A32-8D31-440B-891F-099F5A85A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C6B6C8-EE2E-484D-9A6A-A47C4B17D6AC}"/>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1103616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909A-F3E6-4172-99F3-FC9CA369D2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C49DEC-714C-4E67-BC40-B111171CE3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9575C8-B6D4-49F6-93A3-23B44E1F2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E2874-7948-4775-8024-9B76390A9BFA}"/>
              </a:ext>
            </a:extLst>
          </p:cNvPr>
          <p:cNvSpPr>
            <a:spLocks noGrp="1"/>
          </p:cNvSpPr>
          <p:nvPr>
            <p:ph type="dt" sz="half" idx="10"/>
          </p:nvPr>
        </p:nvSpPr>
        <p:spPr/>
        <p:txBody>
          <a:bodyPr/>
          <a:lstStyle/>
          <a:p>
            <a:fld id="{1A1A9877-CCE5-41ED-BCB6-B8D075726069}" type="datetimeFigureOut">
              <a:rPr lang="en-US" smtClean="0"/>
              <a:t>4/20/2022</a:t>
            </a:fld>
            <a:endParaRPr lang="en-US"/>
          </a:p>
        </p:txBody>
      </p:sp>
      <p:sp>
        <p:nvSpPr>
          <p:cNvPr id="6" name="Footer Placeholder 5">
            <a:extLst>
              <a:ext uri="{FF2B5EF4-FFF2-40B4-BE49-F238E27FC236}">
                <a16:creationId xmlns:a16="http://schemas.microsoft.com/office/drawing/2014/main" id="{6E9B9D69-8066-48AF-BE67-F1F84C3A4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8305DA-C1AA-414C-9A0A-83D274EFDB27}"/>
              </a:ext>
            </a:extLst>
          </p:cNvPr>
          <p:cNvSpPr>
            <a:spLocks noGrp="1"/>
          </p:cNvSpPr>
          <p:nvPr>
            <p:ph type="sldNum" sz="quarter" idx="12"/>
          </p:nvPr>
        </p:nvSpPr>
        <p:spPr/>
        <p:txBody>
          <a:bodyPr/>
          <a:lstStyle/>
          <a:p>
            <a:fld id="{144D511B-173B-4498-9716-E7B4173459EC}" type="slidenum">
              <a:rPr lang="en-US" smtClean="0"/>
              <a:t>‹#›</a:t>
            </a:fld>
            <a:endParaRPr lang="en-US"/>
          </a:p>
        </p:txBody>
      </p:sp>
    </p:spTree>
    <p:extLst>
      <p:ext uri="{BB962C8B-B14F-4D97-AF65-F5344CB8AC3E}">
        <p14:creationId xmlns:p14="http://schemas.microsoft.com/office/powerpoint/2010/main" val="196313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6DB3B-30D6-4727-9118-EE8B6BDA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C7683B-58BF-4F25-B6C3-D3F25F138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AB612-70F3-4B4B-B0F4-793D47BEA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A9877-CCE5-41ED-BCB6-B8D075726069}" type="datetimeFigureOut">
              <a:rPr lang="en-US" smtClean="0"/>
              <a:t>4/20/2022</a:t>
            </a:fld>
            <a:endParaRPr lang="en-US"/>
          </a:p>
        </p:txBody>
      </p:sp>
      <p:sp>
        <p:nvSpPr>
          <p:cNvPr id="5" name="Footer Placeholder 4">
            <a:extLst>
              <a:ext uri="{FF2B5EF4-FFF2-40B4-BE49-F238E27FC236}">
                <a16:creationId xmlns:a16="http://schemas.microsoft.com/office/drawing/2014/main" id="{F6564481-A939-40AB-BB23-CE0F8EAF8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CDD3E-77E8-4A59-AC94-08A33F2C7B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D511B-173B-4498-9716-E7B4173459EC}" type="slidenum">
              <a:rPr lang="en-US" smtClean="0"/>
              <a:t>‹#›</a:t>
            </a:fld>
            <a:endParaRPr lang="en-US"/>
          </a:p>
        </p:txBody>
      </p:sp>
    </p:spTree>
    <p:extLst>
      <p:ext uri="{BB962C8B-B14F-4D97-AF65-F5344CB8AC3E}">
        <p14:creationId xmlns:p14="http://schemas.microsoft.com/office/powerpoint/2010/main" val="1988222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1132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tnetfoundation.org/community/virtual-user-group"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s://forms.office.com/r/9WRtjyaaXk"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motathens.gr/" TargetMode="External"/><Relationship Id="rId2" Type="http://schemas.openxmlformats.org/officeDocument/2006/relationships/hyperlink" Target="https://voxxeddays.com/athens/)."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presentations/csharp-workshop" TargetMode="External"/><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hyperlink" Target="https://github.com/dotnet-presentations/blazor-workshop/" TargetMode="External"/><Relationship Id="rId4" Type="http://schemas.openxmlformats.org/officeDocument/2006/relationships/hyperlink" Target="https://github.com/dotnet-presentations/aspnetcore-for-beginn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161274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a:ea typeface="+mn-ea"/>
                <a:cs typeface="+mn-cs"/>
              </a:rPr>
              <a:t>Independent. Innovative. And always open source. </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2400" b="0" i="1"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dotnetfoundation.org  </a:t>
            </a:r>
          </a:p>
        </p:txBody>
      </p:sp>
      <p:pic>
        <p:nvPicPr>
          <p:cNvPr id="4" name="Picture 3">
            <a:extLst>
              <a:ext uri="{FF2B5EF4-FFF2-40B4-BE49-F238E27FC236}">
                <a16:creationId xmlns:a16="http://schemas.microsoft.com/office/drawing/2014/main" id="{ADCE8753-6FAE-4F73-A958-E196279D8DD9}"/>
              </a:ext>
            </a:extLst>
          </p:cNvPr>
          <p:cNvPicPr>
            <a:picLocks noChangeAspect="1"/>
          </p:cNvPicPr>
          <p:nvPr/>
        </p:nvPicPr>
        <p:blipFill>
          <a:blip r:embed="rId3"/>
          <a:stretch>
            <a:fillRect/>
          </a:stretch>
        </p:blipFill>
        <p:spPr>
          <a:xfrm>
            <a:off x="4260026" y="805270"/>
            <a:ext cx="3517753" cy="3274995"/>
          </a:xfrm>
          <a:prstGeom prst="rect">
            <a:avLst/>
          </a:prstGeom>
        </p:spPr>
      </p:pic>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77770-F2DF-4FC3-B031-28A273E1F65D}"/>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State of .NET User Groups</a:t>
            </a:r>
          </a:p>
        </p:txBody>
      </p:sp>
      <p:sp>
        <p:nvSpPr>
          <p:cNvPr id="4" name="Text Placeholder 3">
            <a:extLst>
              <a:ext uri="{FF2B5EF4-FFF2-40B4-BE49-F238E27FC236}">
                <a16:creationId xmlns:a16="http://schemas.microsoft.com/office/drawing/2014/main" id="{27F04539-2B4E-3B4A-E188-48F73C8A60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6039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27982-FC73-42C6-A735-79211873EA71}"/>
              </a:ext>
            </a:extLst>
          </p:cNvPr>
          <p:cNvSpPr>
            <a:spLocks noGrp="1"/>
          </p:cNvSpPr>
          <p:nvPr>
            <p:ph type="body" sz="quarter" idx="10"/>
          </p:nvPr>
        </p:nvSpPr>
        <p:spPr>
          <a:xfrm>
            <a:off x="269239" y="1189177"/>
            <a:ext cx="5505485" cy="5379312"/>
          </a:xfrm>
        </p:spPr>
        <p:txBody>
          <a:bodyPr>
            <a:normAutofit lnSpcReduction="10000"/>
          </a:bodyPr>
          <a:lstStyle/>
          <a:p>
            <a:r>
              <a:rPr lang="en-US" sz="3200" dirty="0">
                <a:latin typeface="Calibri Light" panose="020F0302020204030204" pitchFamily="34" charset="0"/>
                <a:cs typeface="Calibri Light" panose="020F0302020204030204" pitchFamily="34" charset="0"/>
              </a:rPr>
              <a:t>Meetup</a:t>
            </a:r>
          </a:p>
          <a:p>
            <a:pPr lvl="1"/>
            <a:r>
              <a:rPr lang="en-US" sz="2000" dirty="0">
                <a:latin typeface="Calibri Light" panose="020F0302020204030204" pitchFamily="34" charset="0"/>
                <a:cs typeface="Calibri Light" panose="020F0302020204030204" pitchFamily="34" charset="0"/>
              </a:rPr>
              <a:t>meetup.com/pro/dotnet</a:t>
            </a:r>
          </a:p>
          <a:p>
            <a:r>
              <a:rPr lang="en-US" sz="3200" dirty="0">
                <a:latin typeface="Calibri Light" panose="020F0302020204030204" pitchFamily="34" charset="0"/>
                <a:cs typeface="Calibri Light" panose="020F0302020204030204" pitchFamily="34" charset="0"/>
              </a:rPr>
              <a:t>Eventbrite</a:t>
            </a:r>
          </a:p>
          <a:p>
            <a:r>
              <a:rPr lang="en-US" sz="3200" dirty="0">
                <a:latin typeface="Calibri Light" panose="020F0302020204030204" pitchFamily="34" charset="0"/>
                <a:cs typeface="Calibri Light" panose="020F0302020204030204" pitchFamily="34" charset="0"/>
              </a:rPr>
              <a:t>Facebook/YT/LinkedIn</a:t>
            </a:r>
          </a:p>
          <a:p>
            <a:r>
              <a:rPr lang="en-US" sz="3200" dirty="0">
                <a:latin typeface="Calibri Light" panose="020F0302020204030204" pitchFamily="34" charset="0"/>
                <a:cs typeface="Calibri Light" panose="020F0302020204030204" pitchFamily="34" charset="0"/>
              </a:rPr>
              <a:t>Independent Sites</a:t>
            </a:r>
          </a:p>
          <a:p>
            <a:endParaRPr lang="en-US" sz="3200" dirty="0">
              <a:latin typeface="Calibri Light" panose="020F0302020204030204" pitchFamily="34" charset="0"/>
              <a:cs typeface="Calibri Light" panose="020F0302020204030204" pitchFamily="34" charset="0"/>
            </a:endParaRPr>
          </a:p>
          <a:p>
            <a:endParaRPr lang="en-US" sz="3200" dirty="0">
              <a:latin typeface="Calibri Light" panose="020F0302020204030204" pitchFamily="34" charset="0"/>
              <a:cs typeface="Calibri Light" panose="020F0302020204030204" pitchFamily="34" charset="0"/>
            </a:endParaRPr>
          </a:p>
          <a:p>
            <a:endParaRPr lang="en-US" sz="3200" dirty="0">
              <a:latin typeface="Calibri Light" panose="020F0302020204030204" pitchFamily="34" charset="0"/>
              <a:cs typeface="Calibri Light" panose="020F0302020204030204" pitchFamily="34" charset="0"/>
            </a:endParaRPr>
          </a:p>
          <a:p>
            <a:r>
              <a:rPr lang="en-US" sz="3200" dirty="0">
                <a:latin typeface="Calibri Light" panose="020F0302020204030204" pitchFamily="34" charset="0"/>
                <a:cs typeface="Calibri Light" panose="020F0302020204030204" pitchFamily="34" charset="0"/>
              </a:rPr>
              <a:t>Plan: Create major directory of all user groups on foundation site.</a:t>
            </a:r>
          </a:p>
          <a:p>
            <a:endParaRPr lang="en-US" sz="32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A990183E-58A0-422A-8F9C-79A971EE4E7C}"/>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Where User Groups are Today</a:t>
            </a:r>
          </a:p>
        </p:txBody>
      </p:sp>
      <p:pic>
        <p:nvPicPr>
          <p:cNvPr id="5" name="Picture 4">
            <a:extLst>
              <a:ext uri="{FF2B5EF4-FFF2-40B4-BE49-F238E27FC236}">
                <a16:creationId xmlns:a16="http://schemas.microsoft.com/office/drawing/2014/main" id="{50E28BE6-45E2-6B0D-BE00-BA3C662EB577}"/>
              </a:ext>
            </a:extLst>
          </p:cNvPr>
          <p:cNvPicPr>
            <a:picLocks noChangeAspect="1"/>
          </p:cNvPicPr>
          <p:nvPr/>
        </p:nvPicPr>
        <p:blipFill>
          <a:blip r:embed="rId2"/>
          <a:stretch>
            <a:fillRect/>
          </a:stretch>
        </p:blipFill>
        <p:spPr>
          <a:xfrm>
            <a:off x="5877823" y="2839453"/>
            <a:ext cx="6314177" cy="3841304"/>
          </a:xfrm>
          <a:prstGeom prst="rect">
            <a:avLst/>
          </a:prstGeom>
        </p:spPr>
      </p:pic>
    </p:spTree>
    <p:extLst>
      <p:ext uri="{BB962C8B-B14F-4D97-AF65-F5344CB8AC3E}">
        <p14:creationId xmlns:p14="http://schemas.microsoft.com/office/powerpoint/2010/main" val="5356433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1C46-1A88-41F0-855D-B76E997CB7C7}"/>
              </a:ext>
            </a:extLst>
          </p:cNvPr>
          <p:cNvSpPr>
            <a:spLocks noGrp="1"/>
          </p:cNvSpPr>
          <p:nvPr>
            <p:ph type="title"/>
          </p:nvPr>
        </p:nvSpPr>
        <p:spPr/>
        <p:txBody>
          <a:bodyPr>
            <a:normAutofit/>
          </a:bodyPr>
          <a:lstStyle/>
          <a:p>
            <a:r>
              <a:rPr lang="en-US" sz="4000" dirty="0">
                <a:latin typeface="Calibri Light" panose="020F0302020204030204" pitchFamily="34" charset="0"/>
                <a:cs typeface="Calibri Light" panose="020F0302020204030204" pitchFamily="34" charset="0"/>
              </a:rPr>
              <a:t>Virtual User Group</a:t>
            </a:r>
          </a:p>
        </p:txBody>
      </p:sp>
      <p:sp>
        <p:nvSpPr>
          <p:cNvPr id="3" name="Content Placeholder 2">
            <a:extLst>
              <a:ext uri="{FF2B5EF4-FFF2-40B4-BE49-F238E27FC236}">
                <a16:creationId xmlns:a16="http://schemas.microsoft.com/office/drawing/2014/main" id="{F161CB5F-3903-4122-8D00-AE0B072ABE7E}"/>
              </a:ext>
            </a:extLst>
          </p:cNvPr>
          <p:cNvSpPr>
            <a:spLocks noGrp="1"/>
          </p:cNvSpPr>
          <p:nvPr>
            <p:ph idx="1"/>
          </p:nvPr>
        </p:nvSpPr>
        <p:spPr/>
        <p:txBody>
          <a:bodyPr>
            <a:normAutofit/>
          </a:bodyPr>
          <a:lstStyle/>
          <a:p>
            <a:r>
              <a:rPr lang="en-US" sz="2400" dirty="0">
                <a:latin typeface="Calibri Light" panose="020F0302020204030204" pitchFamily="34" charset="0"/>
                <a:cs typeface="Calibri Light" panose="020F0302020204030204" pitchFamily="34" charset="0"/>
                <a:hlinkClick r:id="rId2"/>
              </a:rPr>
              <a:t>https://dotnetfoundation.org/community/virtual-user-group</a:t>
            </a:r>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2 Parts</a:t>
            </a:r>
          </a:p>
          <a:p>
            <a:pPr lvl="1"/>
            <a:r>
              <a:rPr lang="en-US" sz="2000" dirty="0">
                <a:latin typeface="Calibri Light" panose="020F0302020204030204" pitchFamily="34" charset="0"/>
                <a:cs typeface="Calibri Light" panose="020F0302020204030204" pitchFamily="34" charset="0"/>
              </a:rPr>
              <a:t>Meetup (promote virtual events)</a:t>
            </a:r>
          </a:p>
          <a:p>
            <a:pPr lvl="1"/>
            <a:r>
              <a:rPr lang="en-US" sz="2000" dirty="0" err="1">
                <a:latin typeface="Calibri Light" panose="020F0302020204030204" pitchFamily="34" charset="0"/>
                <a:cs typeface="Calibri Light" panose="020F0302020204030204" pitchFamily="34" charset="0"/>
              </a:rPr>
              <a:t>StreamYard</a:t>
            </a:r>
            <a:r>
              <a:rPr lang="en-US" sz="2000" dirty="0">
                <a:latin typeface="Calibri Light" panose="020F0302020204030204" pitchFamily="34" charset="0"/>
                <a:cs typeface="Calibri Light" panose="020F0302020204030204" pitchFamily="34" charset="0"/>
              </a:rPr>
              <a:t> support</a:t>
            </a:r>
          </a:p>
          <a:p>
            <a:pPr lvl="2"/>
            <a:r>
              <a:rPr lang="en-US" sz="1800" dirty="0">
                <a:latin typeface="Calibri Light" panose="020F0302020204030204" pitchFamily="34" charset="0"/>
                <a:cs typeface="Calibri Light" panose="020F0302020204030204" pitchFamily="34" charset="0"/>
              </a:rPr>
              <a:t>Stream to YT, Twitch, LinkedIn</a:t>
            </a:r>
          </a:p>
          <a:p>
            <a:r>
              <a:rPr lang="en-US" sz="2400" dirty="0">
                <a:latin typeface="Calibri Light" panose="020F0302020204030204" pitchFamily="34" charset="0"/>
                <a:cs typeface="Calibri Light" panose="020F0302020204030204" pitchFamily="34" charset="0"/>
              </a:rPr>
              <a:t>Please use &amp; promote!</a:t>
            </a:r>
          </a:p>
        </p:txBody>
      </p:sp>
      <p:pic>
        <p:nvPicPr>
          <p:cNvPr id="5" name="Picture 4">
            <a:extLst>
              <a:ext uri="{FF2B5EF4-FFF2-40B4-BE49-F238E27FC236}">
                <a16:creationId xmlns:a16="http://schemas.microsoft.com/office/drawing/2014/main" id="{D68E2186-E8EA-E5FF-DCD3-1620F5421719}"/>
              </a:ext>
            </a:extLst>
          </p:cNvPr>
          <p:cNvPicPr>
            <a:picLocks noChangeAspect="1"/>
          </p:cNvPicPr>
          <p:nvPr/>
        </p:nvPicPr>
        <p:blipFill>
          <a:blip r:embed="rId3"/>
          <a:stretch>
            <a:fillRect/>
          </a:stretch>
        </p:blipFill>
        <p:spPr>
          <a:xfrm>
            <a:off x="6759567" y="3248527"/>
            <a:ext cx="5673066" cy="4759742"/>
          </a:xfrm>
          <a:prstGeom prst="rect">
            <a:avLst/>
          </a:prstGeom>
        </p:spPr>
      </p:pic>
      <p:pic>
        <p:nvPicPr>
          <p:cNvPr id="7" name="Picture 6">
            <a:extLst>
              <a:ext uri="{FF2B5EF4-FFF2-40B4-BE49-F238E27FC236}">
                <a16:creationId xmlns:a16="http://schemas.microsoft.com/office/drawing/2014/main" id="{C24E6D60-5FCD-E56E-3447-3EABAB4988C5}"/>
              </a:ext>
            </a:extLst>
          </p:cNvPr>
          <p:cNvPicPr>
            <a:picLocks noChangeAspect="1"/>
          </p:cNvPicPr>
          <p:nvPr/>
        </p:nvPicPr>
        <p:blipFill>
          <a:blip r:embed="rId4"/>
          <a:stretch>
            <a:fillRect/>
          </a:stretch>
        </p:blipFill>
        <p:spPr>
          <a:xfrm>
            <a:off x="0" y="4587666"/>
            <a:ext cx="6400498" cy="2081463"/>
          </a:xfrm>
          <a:prstGeom prst="rect">
            <a:avLst/>
          </a:prstGeom>
        </p:spPr>
      </p:pic>
    </p:spTree>
    <p:extLst>
      <p:ext uri="{BB962C8B-B14F-4D97-AF65-F5344CB8AC3E}">
        <p14:creationId xmlns:p14="http://schemas.microsoft.com/office/powerpoint/2010/main" val="113505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87FD-943D-46A1-A506-192C5D016DC9}"/>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Meetup Pro</a:t>
            </a:r>
          </a:p>
        </p:txBody>
      </p:sp>
      <p:sp>
        <p:nvSpPr>
          <p:cNvPr id="3" name="Subtitle 2">
            <a:extLst>
              <a:ext uri="{FF2B5EF4-FFF2-40B4-BE49-F238E27FC236}">
                <a16:creationId xmlns:a16="http://schemas.microsoft.com/office/drawing/2014/main" id="{147C41BB-89D2-473D-90B6-652A1AD4EBCB}"/>
              </a:ext>
            </a:extLst>
          </p:cNvPr>
          <p:cNvSpPr>
            <a:spLocks noGrp="1"/>
          </p:cNvSpPr>
          <p:nvPr>
            <p:ph type="body" sz="quarter" idx="12"/>
          </p:nvPr>
        </p:nvSpPr>
        <p:spPr/>
        <p:txBody>
          <a:bodyPr/>
          <a:lstStyle/>
          <a:p>
            <a:r>
              <a:rPr lang="en-US" dirty="0">
                <a:latin typeface="Calibri Light" panose="020F0302020204030204" pitchFamily="34" charset="0"/>
                <a:cs typeface="Calibri Light" panose="020F0302020204030204" pitchFamily="34" charset="0"/>
              </a:rPr>
              <a:t>Fiscal Responsibility</a:t>
            </a:r>
          </a:p>
        </p:txBody>
      </p:sp>
    </p:spTree>
    <p:extLst>
      <p:ext uri="{BB962C8B-B14F-4D97-AF65-F5344CB8AC3E}">
        <p14:creationId xmlns:p14="http://schemas.microsoft.com/office/powerpoint/2010/main" val="220887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48BEF8B-50D9-43CD-939E-269F53BF1CD7}"/>
              </a:ext>
            </a:extLst>
          </p:cNvPr>
          <p:cNvSpPr>
            <a:spLocks noGrp="1"/>
          </p:cNvSpPr>
          <p:nvPr>
            <p:ph type="body" sz="quarter" idx="10"/>
          </p:nvPr>
        </p:nvSpPr>
        <p:spPr>
          <a:xfrm>
            <a:off x="269239" y="1189177"/>
            <a:ext cx="11653523" cy="4046364"/>
          </a:xfrm>
        </p:spPr>
        <p:txBody>
          <a:bodyPr vert="horz" wrap="square" lIns="146304" tIns="91440" rIns="146304" bIns="91440" rtlCol="0" anchor="t">
            <a:spAutoFit/>
          </a:bodyPr>
          <a:lstStyle/>
          <a:p>
            <a:pPr marL="335915" indent="-335915"/>
            <a:r>
              <a:rPr lang="en-US" sz="3900" dirty="0">
                <a:latin typeface="Calibri Light" panose="020F0302020204030204" pitchFamily="34" charset="0"/>
                <a:cs typeface="Calibri Light" panose="020F0302020204030204" pitchFamily="34" charset="0"/>
              </a:rPr>
              <a:t>What is provides user groups</a:t>
            </a:r>
          </a:p>
          <a:p>
            <a:pPr marL="572135" lvl="1" indent="-236220"/>
            <a:r>
              <a:rPr lang="en-US" sz="2350" dirty="0">
                <a:latin typeface="Calibri Light" panose="020F0302020204030204" pitchFamily="34" charset="0"/>
                <a:cs typeface="Calibri Light" panose="020F0302020204030204" pitchFamily="34" charset="0"/>
              </a:rPr>
              <a:t>.NET Foundation covers the cost of meetup.com</a:t>
            </a:r>
          </a:p>
          <a:p>
            <a:pPr marL="572135" lvl="1" indent="-236220"/>
            <a:r>
              <a:rPr lang="en-US" sz="2350" dirty="0">
                <a:latin typeface="Calibri Light" panose="020F0302020204030204" pitchFamily="34" charset="0"/>
                <a:cs typeface="Calibri Light" panose="020F0302020204030204" pitchFamily="34" charset="0"/>
              </a:rPr>
              <a:t>Discoverability through meetup pro account</a:t>
            </a:r>
          </a:p>
          <a:p>
            <a:pPr marL="572135" lvl="1" indent="-236220"/>
            <a:r>
              <a:rPr lang="en-US" sz="2350" dirty="0">
                <a:latin typeface="Calibri Light" panose="020F0302020204030204" pitchFamily="34" charset="0"/>
                <a:cs typeface="Calibri Light" panose="020F0302020204030204" pitchFamily="34" charset="0"/>
              </a:rPr>
              <a:t>Additional contact tools for organizers</a:t>
            </a:r>
          </a:p>
          <a:p>
            <a:pPr marL="335915" indent="-335915"/>
            <a:endParaRPr lang="en-US" dirty="0">
              <a:latin typeface="Calibri Light" panose="020F0302020204030204" pitchFamily="34" charset="0"/>
              <a:cs typeface="Calibri Light" panose="020F0302020204030204" pitchFamily="34" charset="0"/>
            </a:endParaRPr>
          </a:p>
          <a:p>
            <a:pPr marL="335915" indent="-335915"/>
            <a:r>
              <a:rPr lang="en-US" sz="3900" dirty="0">
                <a:latin typeface="Calibri Light" panose="020F0302020204030204" pitchFamily="34" charset="0"/>
                <a:cs typeface="Calibri Light" panose="020F0302020204030204" pitchFamily="34" charset="0"/>
              </a:rPr>
              <a:t>What is costs the .NET Foundation</a:t>
            </a:r>
          </a:p>
          <a:p>
            <a:pPr marL="572135" lvl="1" indent="-236220"/>
            <a:r>
              <a:rPr lang="en-US" sz="2350" dirty="0">
                <a:latin typeface="Calibri Light" panose="020F0302020204030204" pitchFamily="34" charset="0"/>
                <a:cs typeface="Calibri Light" panose="020F0302020204030204" pitchFamily="34" charset="0"/>
              </a:rPr>
              <a:t>Just about $200 per group, per year (billed quarterly)</a:t>
            </a:r>
          </a:p>
          <a:p>
            <a:pPr marL="572135" lvl="1" indent="-236220"/>
            <a:r>
              <a:rPr lang="en-US" sz="2350" dirty="0">
                <a:latin typeface="Calibri Light" panose="020F0302020204030204" pitchFamily="34" charset="0"/>
                <a:cs typeface="Calibri Light" panose="020F0302020204030204" pitchFamily="34" charset="0"/>
              </a:rPr>
              <a:t>$</a:t>
            </a:r>
            <a:r>
              <a:rPr lang="en-US" sz="2350" dirty="0">
                <a:latin typeface="Calibri Light" panose="020F0302020204030204" pitchFamily="34" charset="0"/>
                <a:ea typeface="+mn-lt"/>
                <a:cs typeface="Calibri Light" panose="020F0302020204030204" pitchFamily="34" charset="0"/>
              </a:rPr>
              <a:t>75,415.81</a:t>
            </a:r>
            <a:r>
              <a:rPr lang="en-US" sz="2350" dirty="0">
                <a:latin typeface="Calibri Light" panose="020F0302020204030204" pitchFamily="34" charset="0"/>
                <a:cs typeface="Calibri Light" panose="020F0302020204030204" pitchFamily="34" charset="0"/>
              </a:rPr>
              <a:t> per year</a:t>
            </a:r>
          </a:p>
        </p:txBody>
      </p:sp>
      <p:sp>
        <p:nvSpPr>
          <p:cNvPr id="2" name="Title 1">
            <a:extLst>
              <a:ext uri="{FF2B5EF4-FFF2-40B4-BE49-F238E27FC236}">
                <a16:creationId xmlns:a16="http://schemas.microsoft.com/office/drawing/2014/main" id="{6E067DBB-3A80-4388-8498-06580B48D1C1}"/>
              </a:ext>
            </a:extLst>
          </p:cNvPr>
          <p:cNvSpPr>
            <a:spLocks noGrp="1"/>
          </p:cNvSpPr>
          <p:nvPr>
            <p:ph type="title"/>
          </p:nvPr>
        </p:nvSpPr>
        <p:spPr/>
        <p:txBody>
          <a:bodyPr/>
          <a:lstStyle/>
          <a:p>
            <a:r>
              <a:rPr lang="en-US" sz="4400">
                <a:latin typeface="Calibri Light" panose="020F0302020204030204" pitchFamily="34" charset="0"/>
                <a:cs typeface="Calibri Light" panose="020F0302020204030204" pitchFamily="34" charset="0"/>
              </a:rPr>
              <a:t>Meetup Pro – 381 Groups | 356K Members</a:t>
            </a:r>
          </a:p>
        </p:txBody>
      </p:sp>
    </p:spTree>
    <p:extLst>
      <p:ext uri="{BB962C8B-B14F-4D97-AF65-F5344CB8AC3E}">
        <p14:creationId xmlns:p14="http://schemas.microsoft.com/office/powerpoint/2010/main" val="901082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48BEF8B-50D9-43CD-939E-269F53BF1CD7}"/>
              </a:ext>
            </a:extLst>
          </p:cNvPr>
          <p:cNvSpPr>
            <a:spLocks noGrp="1"/>
          </p:cNvSpPr>
          <p:nvPr>
            <p:ph type="body" sz="quarter" idx="10"/>
          </p:nvPr>
        </p:nvSpPr>
        <p:spPr>
          <a:xfrm>
            <a:off x="269239" y="1189177"/>
            <a:ext cx="11653523" cy="4467826"/>
          </a:xfrm>
        </p:spPr>
        <p:txBody>
          <a:bodyPr vert="horz" wrap="square" lIns="146304" tIns="91440" rIns="146304" bIns="91440" rtlCol="0" anchor="t">
            <a:spAutoFit/>
          </a:bodyPr>
          <a:lstStyle/>
          <a:p>
            <a:pPr marL="335915" indent="-335915"/>
            <a:r>
              <a:rPr lang="en-US" sz="2800" dirty="0">
                <a:latin typeface="Calibri Light" panose="020F0302020204030204" pitchFamily="34" charset="0"/>
                <a:cs typeface="Calibri Light" panose="020F0302020204030204" pitchFamily="34" charset="0"/>
              </a:rPr>
              <a:t> 381</a:t>
            </a:r>
            <a:r>
              <a:rPr lang="en-US" sz="2800" b="0" i="0" dirty="0">
                <a:effectLst/>
                <a:latin typeface="Calibri Light" panose="020F0302020204030204" pitchFamily="34" charset="0"/>
                <a:cs typeface="Calibri Light" panose="020F0302020204030204" pitchFamily="34" charset="0"/>
              </a:rPr>
              <a:t> Groups</a:t>
            </a:r>
            <a:endParaRPr lang="en-US" dirty="0">
              <a:latin typeface="Calibri Light" panose="020F0302020204030204" pitchFamily="34" charset="0"/>
              <a:cs typeface="Calibri Light" panose="020F0302020204030204" pitchFamily="34" charset="0"/>
            </a:endParaRP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130 Groups last meeting was in 2022 (most active schedule)</a:t>
            </a: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91 Groups last meeting was in 2021 (17 active schedule)</a:t>
            </a: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72 Groups last meeting was in 2020 (1 group active schedule)</a:t>
            </a: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45 Groups last meeting was in 2019 (1 group active schedule)</a:t>
            </a: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31 Groups last met in 2018/17/16</a:t>
            </a:r>
          </a:p>
          <a:p>
            <a:pPr marL="335915" indent="-335915"/>
            <a:r>
              <a:rPr lang="en-US" sz="2800" dirty="0">
                <a:latin typeface="Calibri Light" panose="020F0302020204030204" pitchFamily="34" charset="0"/>
                <a:cs typeface="Calibri Light" panose="020F0302020204030204" pitchFamily="34" charset="0"/>
              </a:rPr>
              <a:t> </a:t>
            </a:r>
            <a:r>
              <a:rPr lang="en-US" sz="2800" b="0" i="0" dirty="0">
                <a:effectLst/>
                <a:latin typeface="Calibri Light" panose="020F0302020204030204" pitchFamily="34" charset="0"/>
                <a:cs typeface="Calibri Light" panose="020F0302020204030204" pitchFamily="34" charset="0"/>
              </a:rPr>
              <a:t>12 Groups have never met &amp; no scheduled events (most were formed in 2018/19/20)</a:t>
            </a:r>
          </a:p>
          <a:p>
            <a:pPr marL="0" indent="0">
              <a:buNone/>
            </a:pPr>
            <a:endParaRPr lang="en-US"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6E067DBB-3A80-4388-8498-06580B48D1C1}"/>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State of Meetup Pro Groups</a:t>
            </a:r>
          </a:p>
        </p:txBody>
      </p:sp>
    </p:spTree>
    <p:extLst>
      <p:ext uri="{BB962C8B-B14F-4D97-AF65-F5344CB8AC3E}">
        <p14:creationId xmlns:p14="http://schemas.microsoft.com/office/powerpoint/2010/main" val="68444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E4CC2-12F7-4B89-877E-8F5727FD76D0}"/>
              </a:ext>
            </a:extLst>
          </p:cNvPr>
          <p:cNvSpPr>
            <a:spLocks noGrp="1"/>
          </p:cNvSpPr>
          <p:nvPr>
            <p:ph type="body" sz="quarter" idx="10"/>
          </p:nvPr>
        </p:nvSpPr>
        <p:spPr>
          <a:xfrm>
            <a:off x="269239" y="1189176"/>
            <a:ext cx="11653523" cy="3428118"/>
          </a:xfrm>
        </p:spPr>
        <p:txBody>
          <a:bodyPr vert="horz" wrap="square" lIns="146304" tIns="91440" rIns="146304" bIns="91440" rtlCol="0" anchor="t">
            <a:spAutoFit/>
          </a:bodyPr>
          <a:lstStyle/>
          <a:p>
            <a:pPr marL="0" indent="0">
              <a:buNone/>
            </a:pPr>
            <a:r>
              <a:rPr lang="en-US" sz="3900" dirty="0">
                <a:latin typeface="Calibri Light" panose="020F0302020204030204" pitchFamily="34" charset="0"/>
                <a:cs typeface="Calibri Light" panose="020F0302020204030204" pitchFamily="34" charset="0"/>
              </a:rPr>
              <a:t>Goal:</a:t>
            </a:r>
          </a:p>
          <a:p>
            <a:pPr marL="335915" indent="-335915"/>
            <a:r>
              <a:rPr lang="en-US" sz="2800" dirty="0">
                <a:latin typeface="Calibri Light" panose="020F0302020204030204" pitchFamily="34" charset="0"/>
                <a:cs typeface="Calibri Light" panose="020F0302020204030204" pitchFamily="34" charset="0"/>
              </a:rPr>
              <a:t>Create a plan to support &amp; grow active user groups on Meetup Pro</a:t>
            </a:r>
          </a:p>
          <a:p>
            <a:pPr marL="335915" indent="-335915"/>
            <a:r>
              <a:rPr lang="en-US" sz="2800" dirty="0">
                <a:latin typeface="Calibri Light" panose="020F0302020204030204" pitchFamily="34" charset="0"/>
                <a:cs typeface="Calibri Light" panose="020F0302020204030204" pitchFamily="34" charset="0"/>
              </a:rPr>
              <a:t>Invest $ into more user group initiatives (meetup, swag, food, </a:t>
            </a:r>
            <a:r>
              <a:rPr lang="en-US" sz="2800" dirty="0" err="1">
                <a:latin typeface="Calibri Light" panose="020F0302020204030204" pitchFamily="34" charset="0"/>
                <a:cs typeface="Calibri Light" panose="020F0302020204030204" pitchFamily="34" charset="0"/>
              </a:rPr>
              <a:t>etc</a:t>
            </a:r>
            <a:r>
              <a:rPr lang="en-US" sz="2800" dirty="0">
                <a:latin typeface="Calibri Light" panose="020F0302020204030204" pitchFamily="34" charset="0"/>
                <a:cs typeface="Calibri Light" panose="020F0302020204030204" pitchFamily="34" charset="0"/>
              </a:rPr>
              <a:t>)</a:t>
            </a:r>
          </a:p>
          <a:p>
            <a:pPr marL="335915" indent="-335915"/>
            <a:r>
              <a:rPr lang="en-US" sz="2800" dirty="0">
                <a:latin typeface="Calibri Light" panose="020F0302020204030204" pitchFamily="34" charset="0"/>
                <a:cs typeface="Calibri Light" panose="020F0302020204030204" pitchFamily="34" charset="0"/>
              </a:rPr>
              <a:t>Removing inactive user groups from Meetup Pro account</a:t>
            </a:r>
          </a:p>
          <a:p>
            <a:pPr marL="572135" lvl="1" indent="-236220"/>
            <a:r>
              <a:rPr lang="en-US" sz="2400" dirty="0">
                <a:latin typeface="Calibri Light" panose="020F0302020204030204" pitchFamily="34" charset="0"/>
                <a:cs typeface="Calibri Light" panose="020F0302020204030204" pitchFamily="34" charset="0"/>
              </a:rPr>
              <a:t>Example: 76 inactive user groups would save </a:t>
            </a:r>
            <a:r>
              <a:rPr lang="en-US" sz="2400" b="1" dirty="0">
                <a:latin typeface="Calibri Light" panose="020F0302020204030204" pitchFamily="34" charset="0"/>
                <a:cs typeface="Calibri Light" panose="020F0302020204030204" pitchFamily="34" charset="0"/>
              </a:rPr>
              <a:t>$13,680 </a:t>
            </a:r>
            <a:r>
              <a:rPr lang="en-US" sz="2400" dirty="0">
                <a:latin typeface="Calibri Light" panose="020F0302020204030204" pitchFamily="34" charset="0"/>
                <a:cs typeface="Calibri Light" panose="020F0302020204030204" pitchFamily="34" charset="0"/>
              </a:rPr>
              <a:t>a year</a:t>
            </a:r>
          </a:p>
          <a:p>
            <a:pPr marL="335915" indent="-335915"/>
            <a:r>
              <a:rPr lang="en-US" sz="2800" dirty="0">
                <a:latin typeface="Calibri Light" panose="020F0302020204030204" pitchFamily="34" charset="0"/>
                <a:cs typeface="Calibri Light" panose="020F0302020204030204" pitchFamily="34" charset="0"/>
              </a:rPr>
              <a:t>We are going to be </a:t>
            </a:r>
            <a:r>
              <a:rPr lang="en-US" sz="2800" b="1" dirty="0">
                <a:latin typeface="Calibri Light" panose="020F0302020204030204" pitchFamily="34" charset="0"/>
                <a:cs typeface="Calibri Light" panose="020F0302020204030204" pitchFamily="34" charset="0"/>
              </a:rPr>
              <a:t>OVERLY CAUTIOUS </a:t>
            </a:r>
            <a:r>
              <a:rPr lang="en-US" sz="2800" dirty="0">
                <a:latin typeface="Calibri Light" panose="020F0302020204030204" pitchFamily="34" charset="0"/>
                <a:cs typeface="Calibri Light" panose="020F0302020204030204" pitchFamily="34" charset="0"/>
              </a:rPr>
              <a:t>on removing any groups</a:t>
            </a:r>
          </a:p>
          <a:p>
            <a:pPr marL="572135" lvl="1" indent="-236220"/>
            <a:endParaRPr lang="en-US"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2E102DC6-DA4E-4FD3-8031-AA889F096DEE}"/>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User Group Health Plan Proposal</a:t>
            </a:r>
          </a:p>
        </p:txBody>
      </p:sp>
    </p:spTree>
    <p:extLst>
      <p:ext uri="{BB962C8B-B14F-4D97-AF65-F5344CB8AC3E}">
        <p14:creationId xmlns:p14="http://schemas.microsoft.com/office/powerpoint/2010/main" val="3023502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6E4CC2-12F7-4B89-877E-8F5727FD76D0}"/>
              </a:ext>
            </a:extLst>
          </p:cNvPr>
          <p:cNvSpPr>
            <a:spLocks noGrp="1"/>
          </p:cNvSpPr>
          <p:nvPr>
            <p:ph type="body" sz="quarter" idx="10"/>
          </p:nvPr>
        </p:nvSpPr>
        <p:spPr>
          <a:xfrm>
            <a:off x="269239" y="1189177"/>
            <a:ext cx="11653523" cy="5697072"/>
          </a:xfrm>
        </p:spPr>
        <p:txBody>
          <a:bodyPr/>
          <a:lstStyle/>
          <a:p>
            <a:pPr marL="0" indent="0">
              <a:buNone/>
            </a:pPr>
            <a:r>
              <a:rPr lang="en-US" sz="3600" b="1" dirty="0">
                <a:latin typeface="Calibri Light" panose="020F0302020204030204" pitchFamily="34" charset="0"/>
                <a:cs typeface="Calibri Light" panose="020F0302020204030204" pitchFamily="34" charset="0"/>
              </a:rPr>
              <a:t>Initial Plan</a:t>
            </a:r>
            <a:r>
              <a:rPr lang="en-US" sz="3600" dirty="0">
                <a:latin typeface="Calibri Light" panose="020F0302020204030204" pitchFamily="34" charset="0"/>
                <a:cs typeface="Calibri Light" panose="020F0302020204030204" pitchFamily="34" charset="0"/>
              </a:rPr>
              <a:t>:</a:t>
            </a: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Contact all Meetup Pro user groups that have not met in </a:t>
            </a:r>
            <a:r>
              <a:rPr lang="en-US" sz="3600" b="1" dirty="0">
                <a:latin typeface="Calibri Light" panose="020F0302020204030204" pitchFamily="34" charset="0"/>
                <a:cs typeface="Calibri Light" panose="020F0302020204030204" pitchFamily="34" charset="0"/>
              </a:rPr>
              <a:t>2+ Years</a:t>
            </a:r>
          </a:p>
          <a:p>
            <a:pPr lvl="1"/>
            <a:r>
              <a:rPr lang="en-US" sz="2000" dirty="0">
                <a:latin typeface="Calibri Light" panose="020F0302020204030204" pitchFamily="34" charset="0"/>
                <a:cs typeface="Calibri Light" panose="020F0302020204030204" pitchFamily="34" charset="0"/>
              </a:rPr>
              <a:t>Meetup, MailChimp, and social emails.</a:t>
            </a: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Timeline: </a:t>
            </a:r>
            <a:r>
              <a:rPr lang="en-US" sz="3600" b="1" dirty="0">
                <a:latin typeface="Calibri Light" panose="020F0302020204030204" pitchFamily="34" charset="0"/>
                <a:cs typeface="Calibri Light" panose="020F0302020204030204" pitchFamily="34" charset="0"/>
              </a:rPr>
              <a:t>6 Months </a:t>
            </a:r>
            <a:r>
              <a:rPr lang="en-US" sz="3600" dirty="0">
                <a:latin typeface="Calibri Light" panose="020F0302020204030204" pitchFamily="34" charset="0"/>
                <a:cs typeface="Calibri Light" panose="020F0302020204030204" pitchFamily="34" charset="0"/>
              </a:rPr>
              <a:t>to re-activate the group</a:t>
            </a:r>
          </a:p>
          <a:p>
            <a:pPr lvl="1"/>
            <a:r>
              <a:rPr lang="en-US" sz="2000" dirty="0">
                <a:latin typeface="Calibri Light" panose="020F0302020204030204" pitchFamily="34" charset="0"/>
                <a:cs typeface="Calibri Light" panose="020F0302020204030204" pitchFamily="34" charset="0"/>
              </a:rPr>
              <a:t>Find new organizers or schedule meetup (virtual or physical)</a:t>
            </a:r>
          </a:p>
          <a:p>
            <a:pPr lvl="1"/>
            <a:r>
              <a:rPr lang="en-US" sz="2000" dirty="0">
                <a:latin typeface="Calibri Light" panose="020F0302020204030204" pitchFamily="34" charset="0"/>
                <a:cs typeface="Calibri Light" panose="020F0302020204030204" pitchFamily="34" charset="0"/>
              </a:rPr>
              <a:t>OR reach out and ask for more time</a:t>
            </a: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Notice </a:t>
            </a:r>
            <a:r>
              <a:rPr lang="en-US" sz="3600" b="1" dirty="0">
                <a:latin typeface="Calibri Light" panose="020F0302020204030204" pitchFamily="34" charset="0"/>
                <a:cs typeface="Calibri Light" panose="020F0302020204030204" pitchFamily="34" charset="0"/>
              </a:rPr>
              <a:t>1 month </a:t>
            </a:r>
            <a:r>
              <a:rPr lang="en-US" sz="3600" dirty="0">
                <a:latin typeface="Calibri Light" panose="020F0302020204030204" pitchFamily="34" charset="0"/>
                <a:cs typeface="Calibri Light" panose="020F0302020204030204" pitchFamily="34" charset="0"/>
              </a:rPr>
              <a:t>before removal to double check</a:t>
            </a: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User Group is removed from Meetup Pro account</a:t>
            </a: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Can </a:t>
            </a:r>
            <a:r>
              <a:rPr lang="en-US" sz="3600" b="1" dirty="0">
                <a:latin typeface="Calibri Light" panose="020F0302020204030204" pitchFamily="34" charset="0"/>
                <a:cs typeface="Calibri Light" panose="020F0302020204030204" pitchFamily="34" charset="0"/>
              </a:rPr>
              <a:t>ALWAYS</a:t>
            </a:r>
            <a:r>
              <a:rPr lang="en-US" sz="3600" dirty="0">
                <a:latin typeface="Calibri Light" panose="020F0302020204030204" pitchFamily="34" charset="0"/>
                <a:cs typeface="Calibri Light" panose="020F0302020204030204" pitchFamily="34" charset="0"/>
              </a:rPr>
              <a:t> re-apply for Meetup Pro account</a:t>
            </a:r>
          </a:p>
          <a:p>
            <a:pPr lvl="1"/>
            <a:endParaRPr lang="en-US" sz="20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2E102DC6-DA4E-4FD3-8031-AA889F096DEE}"/>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User Group Health Plan Proposal</a:t>
            </a:r>
          </a:p>
        </p:txBody>
      </p:sp>
    </p:spTree>
    <p:extLst>
      <p:ext uri="{BB962C8B-B14F-4D97-AF65-F5344CB8AC3E}">
        <p14:creationId xmlns:p14="http://schemas.microsoft.com/office/powerpoint/2010/main" val="1354329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D125-3E13-3765-AA2E-E619D8D145A4}"/>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Submitted Questions</a:t>
            </a:r>
          </a:p>
        </p:txBody>
      </p:sp>
      <p:sp>
        <p:nvSpPr>
          <p:cNvPr id="5" name="Text Placeholder 4">
            <a:extLst>
              <a:ext uri="{FF2B5EF4-FFF2-40B4-BE49-F238E27FC236}">
                <a16:creationId xmlns:a16="http://schemas.microsoft.com/office/drawing/2014/main" id="{C6451737-F8D6-E04C-804D-F09822183C1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578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63AC1-358D-DF41-BFE1-F00A6450789F}"/>
              </a:ext>
            </a:extLst>
          </p:cNvPr>
          <p:cNvSpPr>
            <a:spLocks noGrp="1"/>
          </p:cNvSpPr>
          <p:nvPr>
            <p:ph type="body" sz="quarter" idx="10"/>
          </p:nvPr>
        </p:nvSpPr>
        <p:spPr>
          <a:xfrm>
            <a:off x="269239" y="1189177"/>
            <a:ext cx="11653523" cy="4893647"/>
          </a:xfrm>
        </p:spPr>
        <p:txBody>
          <a:bodyPr/>
          <a:lstStyle/>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Hi, any suggestions to get sponsors or otherwise financial assistance with running a user group?</a:t>
            </a:r>
          </a:p>
          <a:p>
            <a:pPr marL="514350" indent="-514350">
              <a:buFont typeface="+mj-lt"/>
              <a:buAutoNum type="arabicPeriod"/>
            </a:pPr>
            <a:endParaRPr lang="en-US" sz="3600" dirty="0">
              <a:latin typeface="Calibri Light" panose="020F0302020204030204" pitchFamily="34" charset="0"/>
              <a:cs typeface="Calibri Light" panose="020F0302020204030204" pitchFamily="34" charset="0"/>
            </a:endParaRPr>
          </a:p>
          <a:p>
            <a:pPr marL="514350" indent="-514350">
              <a:buFont typeface="+mj-lt"/>
              <a:buAutoNum type="arabicPeriod"/>
            </a:pPr>
            <a:r>
              <a:rPr lang="en-US" sz="3600" dirty="0">
                <a:latin typeface="Calibri Light" panose="020F0302020204030204" pitchFamily="34" charset="0"/>
                <a:cs typeface="Calibri Light" panose="020F0302020204030204" pitchFamily="34" charset="0"/>
              </a:rPr>
              <a:t>Due to the pandemic, we've had online sessions and attracted people from further away to take part in our meetup. How would you deal with that discrepancy past lockdown? Stay online, become in person again and loose those folks or is there some form of hybrid mode that you have experience with?</a:t>
            </a:r>
          </a:p>
        </p:txBody>
      </p:sp>
      <p:sp>
        <p:nvSpPr>
          <p:cNvPr id="2" name="Title 1">
            <a:extLst>
              <a:ext uri="{FF2B5EF4-FFF2-40B4-BE49-F238E27FC236}">
                <a16:creationId xmlns:a16="http://schemas.microsoft.com/office/drawing/2014/main" id="{DCBDFA9D-5D93-342C-A531-99460B4E6127}"/>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Submitted Questions</a:t>
            </a:r>
          </a:p>
        </p:txBody>
      </p:sp>
    </p:spTree>
    <p:extLst>
      <p:ext uri="{BB962C8B-B14F-4D97-AF65-F5344CB8AC3E}">
        <p14:creationId xmlns:p14="http://schemas.microsoft.com/office/powerpoint/2010/main" val="2326600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77DC-06EA-4C41-B491-0FF3E173F7BE}"/>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.NET User Groups Townhall</a:t>
            </a:r>
          </a:p>
        </p:txBody>
      </p:sp>
      <p:sp>
        <p:nvSpPr>
          <p:cNvPr id="3" name="Subtitle 2">
            <a:extLst>
              <a:ext uri="{FF2B5EF4-FFF2-40B4-BE49-F238E27FC236}">
                <a16:creationId xmlns:a16="http://schemas.microsoft.com/office/drawing/2014/main" id="{942B005D-BA9E-47D5-8942-9440D8030A44}"/>
              </a:ext>
            </a:extLst>
          </p:cNvPr>
          <p:cNvSpPr>
            <a:spLocks noGrp="1"/>
          </p:cNvSpPr>
          <p:nvPr>
            <p:ph type="body" sz="quarter" idx="12"/>
          </p:nvPr>
        </p:nvSpPr>
        <p:spPr>
          <a:xfrm>
            <a:off x="543146" y="3878574"/>
            <a:ext cx="9860611" cy="2324518"/>
          </a:xfrm>
        </p:spPr>
        <p:txBody>
          <a:bodyPr>
            <a:normAutofit fontScale="92500" lnSpcReduction="20000"/>
          </a:bodyPr>
          <a:lstStyle/>
          <a:p>
            <a:r>
              <a:rPr lang="en-US" dirty="0">
                <a:latin typeface="Calibri Light" panose="020F0302020204030204" pitchFamily="34" charset="0"/>
                <a:cs typeface="Calibri Light" panose="020F0302020204030204" pitchFamily="34" charset="0"/>
              </a:rPr>
              <a:t>April 20</a:t>
            </a:r>
            <a:r>
              <a:rPr lang="en-US" baseline="30000" dirty="0">
                <a:latin typeface="Calibri Light" panose="020F0302020204030204" pitchFamily="34" charset="0"/>
                <a:cs typeface="Calibri Light" panose="020F0302020204030204" pitchFamily="34" charset="0"/>
              </a:rPr>
              <a:t>th</a:t>
            </a:r>
            <a:r>
              <a:rPr lang="en-US" dirty="0">
                <a:latin typeface="Calibri Light" panose="020F0302020204030204" pitchFamily="34" charset="0"/>
                <a:cs typeface="Calibri Light" panose="020F0302020204030204" pitchFamily="34" charset="0"/>
              </a:rPr>
              <a:t> 2022</a:t>
            </a: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Please fill out attendance form:</a:t>
            </a:r>
          </a:p>
          <a:p>
            <a:endParaRPr lang="en-US" dirty="0">
              <a:solidFill>
                <a:schemeClr val="tx1"/>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endParaRPr>
          </a:p>
          <a:p>
            <a:r>
              <a:rPr lang="en-US" dirty="0">
                <a:solidFill>
                  <a:schemeClr val="tx1"/>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https://forms.office.com/r/9WRtjyaaXk</a:t>
            </a:r>
            <a:endParaRPr lang="en-US" dirty="0">
              <a:solidFill>
                <a:schemeClr val="tx1"/>
              </a:solidFill>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a:p>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33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63AC1-358D-DF41-BFE1-F00A6450789F}"/>
              </a:ext>
            </a:extLst>
          </p:cNvPr>
          <p:cNvSpPr>
            <a:spLocks noGrp="1"/>
          </p:cNvSpPr>
          <p:nvPr>
            <p:ph type="body" sz="quarter" idx="10"/>
          </p:nvPr>
        </p:nvSpPr>
        <p:spPr>
          <a:xfrm>
            <a:off x="269239" y="1189177"/>
            <a:ext cx="11653523" cy="4395049"/>
          </a:xfrm>
        </p:spPr>
        <p:txBody>
          <a:bodyPr vert="horz" wrap="square" lIns="146304" tIns="91440" rIns="146304" bIns="91440" rtlCol="0" anchor="t">
            <a:spAutoFit/>
          </a:bodyPr>
          <a:lstStyle/>
          <a:p>
            <a:r>
              <a:rPr lang="en-US" sz="1800" dirty="0">
                <a:latin typeface="Calibri Light" panose="020F0302020204030204" pitchFamily="34" charset="0"/>
                <a:ea typeface="+mj-lt"/>
                <a:cs typeface="Calibri Light" panose="020F0302020204030204" pitchFamily="34" charset="0"/>
              </a:rPr>
              <a:t>Is it possible to re-build INETA to support speakers, swag, participation in regional conferences ? It's easier to talk about multithreading than chase sponsors.</a:t>
            </a:r>
          </a:p>
          <a:p>
            <a:endParaRPr lang="en-US" sz="1800" dirty="0">
              <a:latin typeface="Calibri Light" panose="020F0302020204030204" pitchFamily="34" charset="0"/>
              <a:ea typeface="+mj-lt"/>
              <a:cs typeface="Calibri Light" panose="020F0302020204030204" pitchFamily="34" charset="0"/>
            </a:endParaRPr>
          </a:p>
          <a:p>
            <a:r>
              <a:rPr lang="en-US" sz="1800" dirty="0">
                <a:latin typeface="Calibri Light" panose="020F0302020204030204" pitchFamily="34" charset="0"/>
                <a:ea typeface="+mj-lt"/>
                <a:cs typeface="Calibri Light" panose="020F0302020204030204" pitchFamily="34" charset="0"/>
              </a:rPr>
              <a:t>Right now it seems it's easier to find .NET talks at Java conferences like </a:t>
            </a:r>
            <a:r>
              <a:rPr lang="en-US" sz="1800" dirty="0" err="1">
                <a:latin typeface="Calibri Light" panose="020F0302020204030204" pitchFamily="34" charset="0"/>
                <a:ea typeface="+mj-lt"/>
                <a:cs typeface="Calibri Light" panose="020F0302020204030204" pitchFamily="34" charset="0"/>
              </a:rPr>
              <a:t>Voxxed</a:t>
            </a:r>
            <a:r>
              <a:rPr lang="en-US" sz="1800" dirty="0">
                <a:latin typeface="Calibri Light" panose="020F0302020204030204" pitchFamily="34" charset="0"/>
                <a:ea typeface="+mj-lt"/>
                <a:cs typeface="Calibri Light" panose="020F0302020204030204" pitchFamily="34" charset="0"/>
              </a:rPr>
              <a:t> (I'm in the </a:t>
            </a:r>
            <a:r>
              <a:rPr lang="en-US" sz="1800" dirty="0" err="1">
                <a:latin typeface="Calibri Light" panose="020F0302020204030204" pitchFamily="34" charset="0"/>
                <a:ea typeface="+mj-lt"/>
                <a:cs typeface="Calibri Light" panose="020F0302020204030204" pitchFamily="34" charset="0"/>
              </a:rPr>
              <a:t>Voxxed</a:t>
            </a:r>
            <a:r>
              <a:rPr lang="en-US" sz="1800" dirty="0">
                <a:latin typeface="Calibri Light" panose="020F0302020204030204" pitchFamily="34" charset="0"/>
                <a:ea typeface="+mj-lt"/>
                <a:cs typeface="Calibri Light" panose="020F0302020204030204" pitchFamily="34" charset="0"/>
              </a:rPr>
              <a:t> Athens prog committee </a:t>
            </a:r>
            <a:r>
              <a:rPr lang="en-US" sz="1800" dirty="0">
                <a:latin typeface="Calibri Light" panose="020F0302020204030204" pitchFamily="34" charset="0"/>
                <a:ea typeface="+mj-lt"/>
                <a:cs typeface="Calibri Light" panose="020F0302020204030204" pitchFamily="34" charset="0"/>
                <a:hlinkClick r:id="rId2"/>
              </a:rPr>
              <a:t>https://voxxeddays.com/athens/).</a:t>
            </a:r>
            <a:r>
              <a:rPr lang="en-US" sz="1800" dirty="0">
                <a:latin typeface="Calibri Light" panose="020F0302020204030204" pitchFamily="34" charset="0"/>
                <a:ea typeface="+mj-lt"/>
                <a:cs typeface="Calibri Light" panose="020F0302020204030204" pitchFamily="34" charset="0"/>
              </a:rPr>
              <a:t> Is it possible to start a similar program for .NET, or cooperate with existing regional conferences?</a:t>
            </a:r>
          </a:p>
          <a:p>
            <a:endParaRPr lang="en-US" sz="1800" dirty="0">
              <a:latin typeface="Calibri Light" panose="020F0302020204030204" pitchFamily="34" charset="0"/>
              <a:ea typeface="+mj-lt"/>
              <a:cs typeface="Calibri Light" panose="020F0302020204030204" pitchFamily="34" charset="0"/>
            </a:endParaRPr>
          </a:p>
          <a:p>
            <a:r>
              <a:rPr lang="en-US" sz="1800" dirty="0">
                <a:latin typeface="Calibri Light" panose="020F0302020204030204" pitchFamily="34" charset="0"/>
                <a:ea typeface="+mj-lt"/>
                <a:cs typeface="Calibri Light" panose="020F0302020204030204" pitchFamily="34" charset="0"/>
              </a:rPr>
              <a:t>MS subsidiaries abandoned .NET to push Azure subscriptions aggressively (or worse, trying to force Azure on meetups and confs) for the last 7+ years. I haven't seen a </a:t>
            </a:r>
            <a:r>
              <a:rPr lang="en-US" sz="1800" dirty="0" err="1">
                <a:latin typeface="Calibri Light" panose="020F0302020204030204" pitchFamily="34" charset="0"/>
                <a:ea typeface="+mj-lt"/>
                <a:cs typeface="Calibri Light" panose="020F0302020204030204" pitchFamily="34" charset="0"/>
              </a:rPr>
              <a:t>DevDays</a:t>
            </a:r>
            <a:r>
              <a:rPr lang="en-US" sz="1800" dirty="0">
                <a:latin typeface="Calibri Light" panose="020F0302020204030204" pitchFamily="34" charset="0"/>
                <a:ea typeface="+mj-lt"/>
                <a:cs typeface="Calibri Light" panose="020F0302020204030204" pitchFamily="34" charset="0"/>
              </a:rPr>
              <a:t> in Greece for almost 10 years. This created the impression that both .NET and Azure are seriously uncool and only meant for the </a:t>
            </a:r>
            <a:r>
              <a:rPr lang="en-US" sz="1800" dirty="0" err="1">
                <a:latin typeface="Calibri Light" panose="020F0302020204030204" pitchFamily="34" charset="0"/>
                <a:ea typeface="+mj-lt"/>
                <a:cs typeface="Calibri Light" panose="020F0302020204030204" pitchFamily="34" charset="0"/>
              </a:rPr>
              <a:t>backoffice</a:t>
            </a:r>
            <a:r>
              <a:rPr lang="en-US" sz="1800" dirty="0">
                <a:latin typeface="Calibri Light" panose="020F0302020204030204" pitchFamily="34" charset="0"/>
                <a:ea typeface="+mj-lt"/>
                <a:cs typeface="Calibri Light" panose="020F0302020204030204" pitchFamily="34" charset="0"/>
              </a:rPr>
              <a:t>, a subscription cost to be reduced. At the same time, JavaScript meetups pre-covid had 200 attendees. The next Ministry-of-Testing meetup in Athens will have ~500 - a meetup, not a conference </a:t>
            </a:r>
            <a:r>
              <a:rPr lang="en-US" sz="1800" dirty="0">
                <a:latin typeface="Calibri Light" panose="020F0302020204030204" pitchFamily="34" charset="0"/>
                <a:ea typeface="+mj-lt"/>
                <a:cs typeface="Calibri Light" panose="020F0302020204030204" pitchFamily="34" charset="0"/>
                <a:hlinkClick r:id="rId3"/>
              </a:rPr>
              <a:t>https://motathens.gr/.</a:t>
            </a:r>
            <a:r>
              <a:rPr lang="en-US" sz="1800" dirty="0">
                <a:latin typeface="Calibri Light" panose="020F0302020204030204" pitchFamily="34" charset="0"/>
                <a:ea typeface="+mj-lt"/>
                <a:cs typeface="Calibri Light" panose="020F0302020204030204" pitchFamily="34" charset="0"/>
              </a:rPr>
              <a:t> How can we reverse this, when it seems we have to convince Microsoft itself that .NET is worth it?</a:t>
            </a:r>
            <a:br>
              <a:rPr lang="en-US" sz="1800" dirty="0">
                <a:latin typeface="Calibri Light" panose="020F0302020204030204" pitchFamily="34" charset="0"/>
                <a:ea typeface="+mj-lt"/>
                <a:cs typeface="Calibri Light" panose="020F0302020204030204" pitchFamily="34" charset="0"/>
              </a:rPr>
            </a:br>
            <a:br>
              <a:rPr lang="en-US" sz="1800" dirty="0">
                <a:latin typeface="Calibri Light" panose="020F0302020204030204" pitchFamily="34" charset="0"/>
                <a:ea typeface="+mj-lt"/>
                <a:cs typeface="Calibri Light" panose="020F0302020204030204" pitchFamily="34" charset="0"/>
              </a:rPr>
            </a:br>
            <a:r>
              <a:rPr lang="en-US" sz="1800" dirty="0">
                <a:latin typeface="Calibri Light" panose="020F0302020204030204" pitchFamily="34" charset="0"/>
                <a:ea typeface="+mj-lt"/>
                <a:cs typeface="Calibri Light" panose="020F0302020204030204" pitchFamily="34" charset="0"/>
              </a:rPr>
              <a:t>I want talks about Channels, .NET Core on Linux and Mac, not another "WordPress on Azure". It's hard to  push for  .NET slots in </a:t>
            </a:r>
            <a:r>
              <a:rPr lang="en-US" sz="1800" dirty="0" err="1">
                <a:latin typeface="Calibri Light" panose="020F0302020204030204" pitchFamily="34" charset="0"/>
                <a:ea typeface="+mj-lt"/>
                <a:cs typeface="Calibri Light" panose="020F0302020204030204" pitchFamily="34" charset="0"/>
              </a:rPr>
              <a:t>Voxxed</a:t>
            </a:r>
            <a:r>
              <a:rPr lang="en-US" sz="1800" dirty="0">
                <a:latin typeface="Calibri Light" panose="020F0302020204030204" pitchFamily="34" charset="0"/>
                <a:ea typeface="+mj-lt"/>
                <a:cs typeface="Calibri Light" panose="020F0302020204030204" pitchFamily="34" charset="0"/>
              </a:rPr>
              <a:t> Athens when MS itself is either absent or interested in pushing Azure</a:t>
            </a:r>
            <a:endParaRPr lang="en-US" sz="32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DCBDFA9D-5D93-342C-A531-99460B4E6127}"/>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Submitted Questions</a:t>
            </a:r>
          </a:p>
        </p:txBody>
      </p:sp>
    </p:spTree>
    <p:extLst>
      <p:ext uri="{BB962C8B-B14F-4D97-AF65-F5344CB8AC3E}">
        <p14:creationId xmlns:p14="http://schemas.microsoft.com/office/powerpoint/2010/main" val="4232273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0180E5-41CF-C852-BC50-B6BBDE2C4D9A}"/>
              </a:ext>
            </a:extLst>
          </p:cNvPr>
          <p:cNvSpPr>
            <a:spLocks noGrp="1"/>
          </p:cNvSpPr>
          <p:nvPr>
            <p:ph type="body" sz="quarter" idx="10"/>
          </p:nvPr>
        </p:nvSpPr>
        <p:spPr>
          <a:xfrm>
            <a:off x="269239" y="1189177"/>
            <a:ext cx="11653523" cy="4949047"/>
          </a:xfrm>
        </p:spPr>
        <p:txBody>
          <a:bodyPr/>
          <a:lstStyle/>
          <a:p>
            <a:r>
              <a:rPr lang="en-US" sz="3600" dirty="0">
                <a:latin typeface="Calibri Light" panose="020F0302020204030204" pitchFamily="34" charset="0"/>
                <a:cs typeface="Calibri Light" panose="020F0302020204030204" pitchFamily="34" charset="0"/>
              </a:rPr>
              <a:t>User Group Health Proposal Plan</a:t>
            </a:r>
          </a:p>
          <a:p>
            <a:r>
              <a:rPr lang="en-US" sz="3600" dirty="0">
                <a:latin typeface="Calibri Light" panose="020F0302020204030204" pitchFamily="34" charset="0"/>
                <a:cs typeface="Calibri Light" panose="020F0302020204030204" pitchFamily="34" charset="0"/>
              </a:rPr>
              <a:t>What support do you need?</a:t>
            </a:r>
          </a:p>
          <a:p>
            <a:r>
              <a:rPr lang="en-US" sz="3600" dirty="0">
                <a:latin typeface="Calibri Light" panose="020F0302020204030204" pitchFamily="34" charset="0"/>
                <a:cs typeface="Calibri Light" panose="020F0302020204030204" pitchFamily="34" charset="0"/>
              </a:rPr>
              <a:t>Other Topics</a:t>
            </a:r>
          </a:p>
          <a:p>
            <a:endParaRPr lang="en-US" sz="3600" dirty="0">
              <a:latin typeface="Calibri Light" panose="020F0302020204030204" pitchFamily="34" charset="0"/>
              <a:cs typeface="Calibri Light" panose="020F0302020204030204" pitchFamily="34" charset="0"/>
            </a:endParaRPr>
          </a:p>
          <a:p>
            <a:endParaRPr lang="en-US" sz="3600" dirty="0">
              <a:latin typeface="Calibri Light" panose="020F0302020204030204" pitchFamily="34" charset="0"/>
              <a:cs typeface="Calibri Light" panose="020F0302020204030204" pitchFamily="34" charset="0"/>
            </a:endParaRPr>
          </a:p>
          <a:p>
            <a:r>
              <a:rPr lang="en-US" sz="3600" dirty="0">
                <a:latin typeface="Calibri Light" panose="020F0302020204030204" pitchFamily="34" charset="0"/>
                <a:cs typeface="Calibri Light" panose="020F0302020204030204" pitchFamily="34" charset="0"/>
              </a:rPr>
              <a:t>E-mail us: usergroups@dotnetfoundation.org</a:t>
            </a:r>
          </a:p>
          <a:p>
            <a:endParaRPr lang="en-US" sz="3600" dirty="0">
              <a:latin typeface="Calibri Light" panose="020F0302020204030204" pitchFamily="34" charset="0"/>
              <a:cs typeface="Calibri Light" panose="020F0302020204030204" pitchFamily="34" charset="0"/>
            </a:endParaRPr>
          </a:p>
          <a:p>
            <a:endParaRPr lang="en-US" sz="36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879CC0E3-B2EB-4E86-835F-BCBA7CB888D3}"/>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Discussion (Comment section on YouTube)</a:t>
            </a:r>
          </a:p>
        </p:txBody>
      </p:sp>
    </p:spTree>
    <p:extLst>
      <p:ext uri="{BB962C8B-B14F-4D97-AF65-F5344CB8AC3E}">
        <p14:creationId xmlns:p14="http://schemas.microsoft.com/office/powerpoint/2010/main" val="19577883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08BA-7AA5-430E-9A17-1CCD5BCAF164}"/>
              </a:ext>
            </a:extLst>
          </p:cNvPr>
          <p:cNvSpPr>
            <a:spLocks noGrp="1"/>
          </p:cNvSpPr>
          <p:nvPr>
            <p:ph type="title"/>
          </p:nvPr>
        </p:nvSpPr>
        <p:spPr>
          <a:xfrm>
            <a:off x="838200" y="484376"/>
            <a:ext cx="8976360" cy="899665"/>
          </a:xfrm>
        </p:spPr>
        <p:txBody>
          <a:bodyPr/>
          <a:lstStyle/>
          <a:p>
            <a:r>
              <a:rPr lang="en-US" dirty="0">
                <a:solidFill>
                  <a:srgbClr val="4E107D"/>
                </a:solidFill>
                <a:latin typeface="Calibri Light" panose="020F0302020204030204" pitchFamily="34" charset="0"/>
                <a:cs typeface="Calibri Light" panose="020F0302020204030204" pitchFamily="34" charset="0"/>
              </a:rPr>
              <a:t>Agenda</a:t>
            </a:r>
          </a:p>
        </p:txBody>
      </p:sp>
      <p:sp>
        <p:nvSpPr>
          <p:cNvPr id="3" name="AutoShape 2" descr="Meetup logo">
            <a:extLst>
              <a:ext uri="{FF2B5EF4-FFF2-40B4-BE49-F238E27FC236}">
                <a16:creationId xmlns:a16="http://schemas.microsoft.com/office/drawing/2014/main" id="{5BD38CCC-E2CC-4235-8312-F16968FFE0A6}"/>
              </a:ext>
            </a:extLst>
          </p:cNvPr>
          <p:cNvSpPr>
            <a:spLocks noChangeAspect="1" noChangeArrowheads="1"/>
          </p:cNvSpPr>
          <p:nvPr/>
        </p:nvSpPr>
        <p:spPr bwMode="auto">
          <a:xfrm>
            <a:off x="4642338" y="1975338"/>
            <a:ext cx="1606062" cy="1606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libri Light" panose="020F0302020204030204" pitchFamily="34" charset="0"/>
              <a:cs typeface="Calibri Light" panose="020F0302020204030204" pitchFamily="34" charset="0"/>
            </a:endParaRPr>
          </a:p>
        </p:txBody>
      </p:sp>
      <p:sp>
        <p:nvSpPr>
          <p:cNvPr id="5" name="Content Placeholder 2">
            <a:extLst>
              <a:ext uri="{FF2B5EF4-FFF2-40B4-BE49-F238E27FC236}">
                <a16:creationId xmlns:a16="http://schemas.microsoft.com/office/drawing/2014/main" id="{9BB30F53-F7F3-4964-A497-02273926E10A}"/>
              </a:ext>
            </a:extLst>
          </p:cNvPr>
          <p:cNvSpPr>
            <a:spLocks noGrp="1"/>
          </p:cNvSpPr>
          <p:nvPr/>
        </p:nvSpPr>
        <p:spPr>
          <a:xfrm>
            <a:off x="838200" y="125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endParaRPr lang="en-US" b="0" i="0" dirty="0">
              <a:effectLst/>
              <a:latin typeface="Calibri Light" panose="020F0302020204030204" pitchFamily="34" charset="0"/>
              <a:cs typeface="Calibri Light" panose="020F0302020204030204" pitchFamily="34" charset="0"/>
            </a:endParaRPr>
          </a:p>
          <a:p>
            <a:pPr algn="l">
              <a:buFont typeface="Arial" panose="020B0604020202020204" pitchFamily="34" charset="0"/>
              <a:buChar char="•"/>
            </a:pPr>
            <a:r>
              <a:rPr lang="en-US" b="0" i="0" dirty="0">
                <a:solidFill>
                  <a:schemeClr val="tx1">
                    <a:lumMod val="50000"/>
                  </a:schemeClr>
                </a:solidFill>
                <a:effectLst/>
                <a:latin typeface="Calibri Light" panose="020F0302020204030204" pitchFamily="34" charset="0"/>
                <a:cs typeface="Calibri Light" panose="020F0302020204030204" pitchFamily="34" charset="0"/>
              </a:rPr>
              <a:t>Meet the sub-committee team</a:t>
            </a:r>
          </a:p>
          <a:p>
            <a:pPr algn="l">
              <a:buFont typeface="Arial" panose="020B0604020202020204" pitchFamily="34" charset="0"/>
              <a:buChar char="•"/>
            </a:pPr>
            <a:r>
              <a:rPr lang="en-US" b="0" i="0" dirty="0">
                <a:solidFill>
                  <a:schemeClr val="tx1">
                    <a:lumMod val="50000"/>
                  </a:schemeClr>
                </a:solidFill>
                <a:effectLst/>
                <a:latin typeface="Calibri Light" panose="020F0302020204030204" pitchFamily="34" charset="0"/>
                <a:cs typeface="Calibri Light" panose="020F0302020204030204" pitchFamily="34" charset="0"/>
              </a:rPr>
              <a:t>New updated .NET 6 content</a:t>
            </a:r>
          </a:p>
          <a:p>
            <a:pPr algn="l">
              <a:buFont typeface="Arial" panose="020B0604020202020204" pitchFamily="34" charset="0"/>
              <a:buChar char="•"/>
            </a:pPr>
            <a:r>
              <a:rPr lang="en-US" b="0" i="0" dirty="0">
                <a:solidFill>
                  <a:schemeClr val="tx1">
                    <a:lumMod val="50000"/>
                  </a:schemeClr>
                </a:solidFill>
                <a:effectLst/>
                <a:latin typeface="Calibri Light" panose="020F0302020204030204" pitchFamily="34" charset="0"/>
                <a:cs typeface="Calibri Light" panose="020F0302020204030204" pitchFamily="34" charset="0"/>
              </a:rPr>
              <a:t>State of .NET User Groups</a:t>
            </a:r>
          </a:p>
          <a:p>
            <a:pPr algn="l">
              <a:buFont typeface="Arial" panose="020B0604020202020204" pitchFamily="34" charset="0"/>
              <a:buChar char="•"/>
            </a:pPr>
            <a:r>
              <a:rPr lang="en-US" b="0" i="0" dirty="0">
                <a:solidFill>
                  <a:schemeClr val="tx1">
                    <a:lumMod val="50000"/>
                  </a:schemeClr>
                </a:solidFill>
                <a:effectLst/>
                <a:latin typeface="Calibri Light" panose="020F0302020204030204" pitchFamily="34" charset="0"/>
                <a:cs typeface="Calibri Light" panose="020F0302020204030204" pitchFamily="34" charset="0"/>
              </a:rPr>
              <a:t>Discussion</a:t>
            </a:r>
          </a:p>
          <a:p>
            <a:pPr algn="l">
              <a:buFont typeface="Arial" panose="020B0604020202020204" pitchFamily="34" charset="0"/>
              <a:buChar char="•"/>
            </a:pPr>
            <a:endParaRPr lang="en-US" dirty="0">
              <a:latin typeface="Calibri Light" panose="020F0302020204030204" pitchFamily="34" charset="0"/>
              <a:cs typeface="Calibri Light" panose="020F0302020204030204" pitchFamily="34" charset="0"/>
            </a:endParaRPr>
          </a:p>
          <a:p>
            <a:pPr marL="0" indent="0" algn="l">
              <a:buNone/>
            </a:pPr>
            <a:endParaRPr lang="en-US" b="0" i="0" dirty="0">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244054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CABCA-43CF-4E11-80B4-D4742B2ACC5A}"/>
              </a:ext>
            </a:extLst>
          </p:cNvPr>
          <p:cNvSpPr>
            <a:spLocks noGrp="1"/>
          </p:cNvSpPr>
          <p:nvPr>
            <p:ph type="body" sz="quarter" idx="10"/>
          </p:nvPr>
        </p:nvSpPr>
        <p:spPr>
          <a:xfrm>
            <a:off x="269239" y="1189177"/>
            <a:ext cx="11653523" cy="3382529"/>
          </a:xfrm>
        </p:spPr>
        <p:txBody>
          <a:bodyPr/>
          <a:lstStyle/>
          <a:p>
            <a:r>
              <a:rPr lang="en-US" dirty="0">
                <a:latin typeface="Calibri Light" panose="020F0302020204030204" pitchFamily="34" charset="0"/>
                <a:cs typeface="Calibri Light" panose="020F0302020204030204" pitchFamily="34" charset="0"/>
              </a:rPr>
              <a:t>Jayme Singleton</a:t>
            </a:r>
          </a:p>
          <a:p>
            <a:r>
              <a:rPr lang="en-US" dirty="0">
                <a:latin typeface="Calibri Light" panose="020F0302020204030204" pitchFamily="34" charset="0"/>
                <a:cs typeface="Calibri Light" panose="020F0302020204030204" pitchFamily="34" charset="0"/>
              </a:rPr>
              <a:t>Nicole Miller</a:t>
            </a:r>
          </a:p>
          <a:p>
            <a:r>
              <a:rPr lang="en-US" dirty="0">
                <a:latin typeface="Calibri Light" panose="020F0302020204030204" pitchFamily="34" charset="0"/>
                <a:cs typeface="Calibri Light" panose="020F0302020204030204" pitchFamily="34" charset="0"/>
              </a:rPr>
              <a:t>Aneesh Lal Gopalakrishnan</a:t>
            </a:r>
          </a:p>
          <a:p>
            <a:r>
              <a:rPr lang="en-US" dirty="0">
                <a:latin typeface="Calibri Light" panose="020F0302020204030204" pitchFamily="34" charset="0"/>
                <a:cs typeface="Calibri Light" panose="020F0302020204030204" pitchFamily="34" charset="0"/>
              </a:rPr>
              <a:t>Jon Galloway</a:t>
            </a:r>
          </a:p>
          <a:p>
            <a:r>
              <a:rPr lang="en-US" dirty="0">
                <a:latin typeface="Calibri Light" panose="020F0302020204030204" pitchFamily="34" charset="0"/>
                <a:cs typeface="Calibri Light" panose="020F0302020204030204" pitchFamily="34" charset="0"/>
              </a:rPr>
              <a:t>James Montemagno</a:t>
            </a:r>
          </a:p>
        </p:txBody>
      </p:sp>
      <p:sp>
        <p:nvSpPr>
          <p:cNvPr id="2" name="Title 1">
            <a:extLst>
              <a:ext uri="{FF2B5EF4-FFF2-40B4-BE49-F238E27FC236}">
                <a16:creationId xmlns:a16="http://schemas.microsoft.com/office/drawing/2014/main" id="{376F2183-7F1D-4548-BC4D-AF7B6C04971E}"/>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We are here to help!</a:t>
            </a:r>
          </a:p>
        </p:txBody>
      </p:sp>
      <p:pic>
        <p:nvPicPr>
          <p:cNvPr id="1026" name="Picture 2" descr="Image">
            <a:extLst>
              <a:ext uri="{FF2B5EF4-FFF2-40B4-BE49-F238E27FC236}">
                <a16:creationId xmlns:a16="http://schemas.microsoft.com/office/drawing/2014/main" id="{F38F783C-C327-BCC7-72AA-7D625C35F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643" y="401289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B80C0931-25F8-8BBE-C9CA-A86865A6C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101" y="401289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6136721D-F921-91D6-FF48-5E5B3E9E2C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119" y="228501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eesh Lal ⚡">
            <a:extLst>
              <a:ext uri="{FF2B5EF4-FFF2-40B4-BE49-F238E27FC236}">
                <a16:creationId xmlns:a16="http://schemas.microsoft.com/office/drawing/2014/main" id="{81F3E38A-F2DF-4172-71B7-0077B7A5E5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067" y="401289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109FBDB6-C86F-66B0-B48A-5346493F27A2}"/>
              </a:ext>
            </a:extLst>
          </p:cNvPr>
          <p:cNvPicPr>
            <a:picLocks noChangeAspect="1"/>
          </p:cNvPicPr>
          <p:nvPr/>
        </p:nvPicPr>
        <p:blipFill>
          <a:blip r:embed="rId6"/>
          <a:stretch>
            <a:fillRect/>
          </a:stretch>
        </p:blipFill>
        <p:spPr>
          <a:xfrm>
            <a:off x="9152744" y="2287324"/>
            <a:ext cx="1281659" cy="1358956"/>
          </a:xfrm>
          <a:prstGeom prst="rect">
            <a:avLst/>
          </a:prstGeom>
        </p:spPr>
      </p:pic>
    </p:spTree>
    <p:extLst>
      <p:ext uri="{BB962C8B-B14F-4D97-AF65-F5344CB8AC3E}">
        <p14:creationId xmlns:p14="http://schemas.microsoft.com/office/powerpoint/2010/main" val="10519105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D7D9D8-E1B1-4305-AAA0-4D12B781723E}"/>
              </a:ext>
            </a:extLst>
          </p:cNvPr>
          <p:cNvSpPr>
            <a:spLocks noGrp="1"/>
          </p:cNvSpPr>
          <p:nvPr>
            <p:ph type="body" sz="quarter" idx="10"/>
          </p:nvPr>
        </p:nvSpPr>
        <p:spPr>
          <a:xfrm>
            <a:off x="269239" y="1189177"/>
            <a:ext cx="11653523" cy="5379312"/>
          </a:xfrm>
        </p:spPr>
        <p:txBody>
          <a:bodyPr>
            <a:normAutofit/>
          </a:bodyPr>
          <a:lstStyle/>
          <a:p>
            <a:r>
              <a:rPr lang="en-US" dirty="0">
                <a:latin typeface="Calibri Light" panose="020F0302020204030204" pitchFamily="34" charset="0"/>
                <a:cs typeface="Calibri Light" panose="020F0302020204030204" pitchFamily="34" charset="0"/>
              </a:rPr>
              <a:t>This will be a quarterly call!</a:t>
            </a:r>
          </a:p>
          <a:p>
            <a:r>
              <a:rPr lang="en-US" dirty="0">
                <a:latin typeface="Calibri Light" panose="020F0302020204030204" pitchFamily="34" charset="0"/>
                <a:cs typeface="Calibri Light" panose="020F0302020204030204" pitchFamily="34" charset="0"/>
              </a:rPr>
              <a:t>E-mail us: usergroups@dotnetfoundation.org</a:t>
            </a:r>
          </a:p>
          <a:p>
            <a:r>
              <a:rPr lang="en-US" dirty="0">
                <a:latin typeface="Calibri Light" panose="020F0302020204030204" pitchFamily="34" charset="0"/>
                <a:cs typeface="Calibri Light" panose="020F0302020204030204" pitchFamily="34" charset="0"/>
              </a:rPr>
              <a:t>Chat with us and other UG organizers:</a:t>
            </a:r>
          </a:p>
          <a:p>
            <a:pPr lvl="1"/>
            <a:r>
              <a:rPr lang="en-US" dirty="0">
                <a:latin typeface="Calibri Light" panose="020F0302020204030204" pitchFamily="34" charset="0"/>
                <a:cs typeface="Calibri Light" panose="020F0302020204030204" pitchFamily="34" charset="0"/>
              </a:rPr>
              <a:t>Were do you want to chat with us?</a:t>
            </a:r>
          </a:p>
          <a:p>
            <a:pPr lvl="1"/>
            <a:r>
              <a:rPr lang="en-US" dirty="0">
                <a:latin typeface="Calibri Light" panose="020F0302020204030204" pitchFamily="34" charset="0"/>
                <a:cs typeface="Calibri Light" panose="020F0302020204030204" pitchFamily="34" charset="0"/>
              </a:rPr>
              <a:t>Discord</a:t>
            </a:r>
          </a:p>
          <a:p>
            <a:pPr lvl="2"/>
            <a:r>
              <a:rPr lang="en-US" dirty="0">
                <a:latin typeface="Calibri Light" panose="020F0302020204030204" pitchFamily="34" charset="0"/>
                <a:cs typeface="Calibri Light" panose="020F0302020204030204" pitchFamily="34" charset="0"/>
              </a:rPr>
              <a:t>A new discord server (.NET Foundation?)</a:t>
            </a:r>
          </a:p>
          <a:p>
            <a:pPr lvl="2"/>
            <a:r>
              <a:rPr lang="en-US" dirty="0">
                <a:latin typeface="Calibri Light" panose="020F0302020204030204" pitchFamily="34" charset="0"/>
                <a:cs typeface="Calibri Light" panose="020F0302020204030204" pitchFamily="34" charset="0"/>
              </a:rPr>
              <a:t>C# discord server?</a:t>
            </a:r>
          </a:p>
          <a:p>
            <a:pPr lvl="2"/>
            <a:r>
              <a:rPr lang="en-US" dirty="0">
                <a:latin typeface="Calibri Light" panose="020F0302020204030204" pitchFamily="34" charset="0"/>
                <a:cs typeface="Calibri Light" panose="020F0302020204030204" pitchFamily="34" charset="0"/>
              </a:rPr>
              <a:t>.NET discord server?</a:t>
            </a:r>
          </a:p>
          <a:p>
            <a:pPr lvl="1"/>
            <a:r>
              <a:rPr lang="en-US" dirty="0">
                <a:latin typeface="Calibri Light" panose="020F0302020204030204" pitchFamily="34" charset="0"/>
                <a:cs typeface="Calibri Light" panose="020F0302020204030204" pitchFamily="34" charset="0"/>
              </a:rPr>
              <a:t>Somewhere else?</a:t>
            </a:r>
          </a:p>
          <a:p>
            <a:pPr lvl="1"/>
            <a:r>
              <a:rPr lang="en-US" dirty="0">
                <a:latin typeface="Calibri Light" panose="020F0302020204030204" pitchFamily="34" charset="0"/>
                <a:cs typeface="Calibri Light" panose="020F0302020204030204" pitchFamily="34" charset="0"/>
              </a:rPr>
              <a:t>Leave some comments in the chat</a:t>
            </a:r>
          </a:p>
          <a:p>
            <a:pPr lvl="2"/>
            <a:endParaRPr lang="en-US" dirty="0">
              <a:latin typeface="Calibri Light" panose="020F0302020204030204" pitchFamily="34" charset="0"/>
              <a:cs typeface="Calibri Light" panose="020F0302020204030204" pitchFamily="34" charset="0"/>
            </a:endParaRPr>
          </a:p>
          <a:p>
            <a:pPr lvl="2"/>
            <a:endParaRPr lang="en-US"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E320AE59-4F69-4A06-AEE3-20AF34BBB394}"/>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Let’s start talking more</a:t>
            </a:r>
          </a:p>
        </p:txBody>
      </p:sp>
    </p:spTree>
    <p:extLst>
      <p:ext uri="{BB962C8B-B14F-4D97-AF65-F5344CB8AC3E}">
        <p14:creationId xmlns:p14="http://schemas.microsoft.com/office/powerpoint/2010/main" val="299890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C849398-3EC2-C1F5-6381-AB0522BF88DA}"/>
              </a:ext>
            </a:extLst>
          </p:cNvPr>
          <p:cNvSpPr>
            <a:spLocks noGrp="1"/>
          </p:cNvSpPr>
          <p:nvPr>
            <p:ph type="body" sz="quarter" idx="10"/>
          </p:nvPr>
        </p:nvSpPr>
        <p:spPr>
          <a:xfrm>
            <a:off x="269240" y="1285429"/>
            <a:ext cx="11653523" cy="1292662"/>
          </a:xfrm>
        </p:spPr>
        <p:txBody>
          <a:bodyPr/>
          <a:lstStyle/>
          <a:p>
            <a:pPr marL="0" indent="0">
              <a:buNone/>
            </a:pPr>
            <a:r>
              <a:rPr lang="en-US" sz="3600" dirty="0">
                <a:latin typeface="Calibri Light" panose="020F0302020204030204" pitchFamily="34" charset="0"/>
                <a:cs typeface="Calibri Light" panose="020F0302020204030204" pitchFamily="34" charset="0"/>
              </a:rPr>
              <a:t>https://dotnetfoundation.org/community/resources</a:t>
            </a:r>
          </a:p>
          <a:p>
            <a:endParaRPr lang="en-US" sz="36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A4B5614A-6133-436A-AE41-82F903D4DE49}"/>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New .NET Content</a:t>
            </a:r>
          </a:p>
        </p:txBody>
      </p:sp>
      <p:pic>
        <p:nvPicPr>
          <p:cNvPr id="6" name="Picture 5">
            <a:extLst>
              <a:ext uri="{FF2B5EF4-FFF2-40B4-BE49-F238E27FC236}">
                <a16:creationId xmlns:a16="http://schemas.microsoft.com/office/drawing/2014/main" id="{A870758A-2482-FC8E-6736-3F1E70C6D2C9}"/>
              </a:ext>
            </a:extLst>
          </p:cNvPr>
          <p:cNvPicPr>
            <a:picLocks noChangeAspect="1"/>
          </p:cNvPicPr>
          <p:nvPr/>
        </p:nvPicPr>
        <p:blipFill rotWithShape="1">
          <a:blip r:embed="rId2"/>
          <a:srcRect t="17475"/>
          <a:stretch/>
        </p:blipFill>
        <p:spPr>
          <a:xfrm>
            <a:off x="1957111" y="2524146"/>
            <a:ext cx="8277777" cy="4596014"/>
          </a:xfrm>
          <a:prstGeom prst="rect">
            <a:avLst/>
          </a:prstGeom>
        </p:spPr>
      </p:pic>
    </p:spTree>
    <p:extLst>
      <p:ext uri="{BB962C8B-B14F-4D97-AF65-F5344CB8AC3E}">
        <p14:creationId xmlns:p14="http://schemas.microsoft.com/office/powerpoint/2010/main" val="28381433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48F92F-6C4D-0A78-A70E-7BFF746F27FD}"/>
              </a:ext>
            </a:extLst>
          </p:cNvPr>
          <p:cNvSpPr>
            <a:spLocks noGrp="1"/>
          </p:cNvSpPr>
          <p:nvPr>
            <p:ph type="body" sz="quarter" idx="10"/>
          </p:nvPr>
        </p:nvSpPr>
        <p:spPr>
          <a:xfrm>
            <a:off x="269240" y="1377073"/>
            <a:ext cx="11653523" cy="2794611"/>
          </a:xfrm>
        </p:spPr>
        <p:txBody>
          <a:bodyPr/>
          <a:lstStyle/>
          <a:p>
            <a:r>
              <a:rPr lang="en-US" sz="3200" dirty="0">
                <a:latin typeface="Calibri Light" panose="020F0302020204030204" pitchFamily="34" charset="0"/>
                <a:cs typeface="Calibri Light" panose="020F0302020204030204" pitchFamily="34" charset="0"/>
              </a:rPr>
              <a:t>github.com/dotnet-presentations/dotnet-</a:t>
            </a:r>
            <a:r>
              <a:rPr lang="en-US" sz="3200" dirty="0" err="1">
                <a:latin typeface="Calibri Light" panose="020F0302020204030204" pitchFamily="34" charset="0"/>
                <a:cs typeface="Calibri Light" panose="020F0302020204030204" pitchFamily="34" charset="0"/>
              </a:rPr>
              <a:t>maui</a:t>
            </a:r>
            <a:r>
              <a:rPr lang="en-US" sz="3200" dirty="0">
                <a:latin typeface="Calibri Light" panose="020F0302020204030204" pitchFamily="34" charset="0"/>
                <a:cs typeface="Calibri Light" panose="020F0302020204030204" pitchFamily="34" charset="0"/>
              </a:rPr>
              <a:t>-workshop</a:t>
            </a:r>
          </a:p>
          <a:p>
            <a:r>
              <a:rPr lang="en-US" sz="3200" dirty="0">
                <a:latin typeface="Calibri Light" panose="020F0302020204030204" pitchFamily="34" charset="0"/>
                <a:cs typeface="Calibri Light" panose="020F0302020204030204" pitchFamily="34" charset="0"/>
              </a:rPr>
              <a:t>6 Part Series</a:t>
            </a:r>
          </a:p>
          <a:p>
            <a:r>
              <a:rPr lang="en-US" sz="3200" dirty="0">
                <a:latin typeface="Calibri Light" panose="020F0302020204030204" pitchFamily="34" charset="0"/>
                <a:cs typeface="Calibri Light" panose="020F0302020204030204" pitchFamily="34" charset="0"/>
              </a:rPr>
              <a:t>Slides</a:t>
            </a:r>
          </a:p>
          <a:p>
            <a:r>
              <a:rPr lang="en-US" sz="3200" dirty="0">
                <a:latin typeface="Calibri Light" panose="020F0302020204030204" pitchFamily="34" charset="0"/>
                <a:cs typeface="Calibri Light" panose="020F0302020204030204" pitchFamily="34" charset="0"/>
              </a:rPr>
              <a:t>Video Recording (soon)</a:t>
            </a:r>
          </a:p>
          <a:p>
            <a:endParaRPr lang="en-US" sz="3200" dirty="0">
              <a:latin typeface="Calibri Light" panose="020F0302020204030204" pitchFamily="34" charset="0"/>
              <a:cs typeface="Calibri Light" panose="020F0302020204030204" pitchFamily="34" charset="0"/>
            </a:endParaRPr>
          </a:p>
        </p:txBody>
      </p:sp>
      <p:sp>
        <p:nvSpPr>
          <p:cNvPr id="8" name="Title 7">
            <a:extLst>
              <a:ext uri="{FF2B5EF4-FFF2-40B4-BE49-F238E27FC236}">
                <a16:creationId xmlns:a16="http://schemas.microsoft.com/office/drawing/2014/main" id="{C5878C1D-0E77-9ACC-4E54-C23744DBB7B8}"/>
              </a:ext>
            </a:extLst>
          </p:cNvPr>
          <p:cNvSpPr>
            <a:spLocks noGrp="1"/>
          </p:cNvSpPr>
          <p:nvPr>
            <p:ph type="title"/>
          </p:nvPr>
        </p:nvSpPr>
        <p:spPr/>
        <p:txBody>
          <a:bodyPr/>
          <a:lstStyle/>
          <a:p>
            <a:r>
              <a:rPr lang="en-US" sz="4400" b="1" dirty="0">
                <a:latin typeface="Calibri Light" panose="020F0302020204030204" pitchFamily="34" charset="0"/>
                <a:cs typeface="Calibri Light" panose="020F0302020204030204" pitchFamily="34" charset="0"/>
              </a:rPr>
              <a:t>NEW</a:t>
            </a:r>
            <a:r>
              <a:rPr lang="en-US" sz="4400" dirty="0">
                <a:latin typeface="Calibri Light" panose="020F0302020204030204" pitchFamily="34" charset="0"/>
                <a:cs typeface="Calibri Light" panose="020F0302020204030204" pitchFamily="34" charset="0"/>
              </a:rPr>
              <a:t>: .NET MAUI Workshop</a:t>
            </a:r>
          </a:p>
        </p:txBody>
      </p:sp>
      <p:pic>
        <p:nvPicPr>
          <p:cNvPr id="5" name="Picture 4">
            <a:extLst>
              <a:ext uri="{FF2B5EF4-FFF2-40B4-BE49-F238E27FC236}">
                <a16:creationId xmlns:a16="http://schemas.microsoft.com/office/drawing/2014/main" id="{64DD8CB6-2549-2BCE-C1F5-FEFF553E668C}"/>
              </a:ext>
            </a:extLst>
          </p:cNvPr>
          <p:cNvPicPr>
            <a:picLocks noChangeAspect="1"/>
          </p:cNvPicPr>
          <p:nvPr/>
        </p:nvPicPr>
        <p:blipFill>
          <a:blip r:embed="rId2"/>
          <a:stretch>
            <a:fillRect/>
          </a:stretch>
        </p:blipFill>
        <p:spPr>
          <a:xfrm>
            <a:off x="941746" y="4671848"/>
            <a:ext cx="5980589" cy="2186152"/>
          </a:xfrm>
          <a:prstGeom prst="rect">
            <a:avLst/>
          </a:prstGeom>
        </p:spPr>
      </p:pic>
      <p:pic>
        <p:nvPicPr>
          <p:cNvPr id="7" name="Picture 6">
            <a:extLst>
              <a:ext uri="{FF2B5EF4-FFF2-40B4-BE49-F238E27FC236}">
                <a16:creationId xmlns:a16="http://schemas.microsoft.com/office/drawing/2014/main" id="{A31189FF-D9F3-F043-7255-B27AEECA4DA5}"/>
              </a:ext>
            </a:extLst>
          </p:cNvPr>
          <p:cNvPicPr>
            <a:picLocks noChangeAspect="1"/>
          </p:cNvPicPr>
          <p:nvPr/>
        </p:nvPicPr>
        <p:blipFill>
          <a:blip r:embed="rId3"/>
          <a:stretch>
            <a:fillRect/>
          </a:stretch>
        </p:blipFill>
        <p:spPr>
          <a:xfrm>
            <a:off x="7905977" y="2492015"/>
            <a:ext cx="3541744" cy="4000860"/>
          </a:xfrm>
          <a:prstGeom prst="rect">
            <a:avLst/>
          </a:prstGeom>
        </p:spPr>
      </p:pic>
    </p:spTree>
    <p:extLst>
      <p:ext uri="{BB962C8B-B14F-4D97-AF65-F5344CB8AC3E}">
        <p14:creationId xmlns:p14="http://schemas.microsoft.com/office/powerpoint/2010/main" val="6799134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8BE32D-A178-B6D3-7B7C-5C5A88CC6BA9}"/>
              </a:ext>
            </a:extLst>
          </p:cNvPr>
          <p:cNvSpPr>
            <a:spLocks noGrp="1"/>
          </p:cNvSpPr>
          <p:nvPr>
            <p:ph type="body" sz="quarter" idx="10"/>
          </p:nvPr>
        </p:nvSpPr>
        <p:spPr>
          <a:xfrm>
            <a:off x="269239" y="1189177"/>
            <a:ext cx="11653523" cy="3581430"/>
          </a:xfrm>
        </p:spPr>
        <p:txBody>
          <a:bodyPr/>
          <a:lstStyle/>
          <a:p>
            <a:r>
              <a:rPr lang="en-US" sz="3600" dirty="0">
                <a:latin typeface="Calibri Light" panose="020F0302020204030204" pitchFamily="34" charset="0"/>
                <a:cs typeface="Calibri Light" panose="020F0302020204030204" pitchFamily="34" charset="0"/>
              </a:rPr>
              <a:t>C# 9 &amp; 10 Workshop</a:t>
            </a:r>
          </a:p>
          <a:p>
            <a:pPr lvl="1"/>
            <a:r>
              <a:rPr lang="en-US" sz="2000" dirty="0">
                <a:latin typeface="Calibri Light" panose="020F0302020204030204" pitchFamily="34" charset="0"/>
                <a:cs typeface="Calibri Light" panose="020F0302020204030204" pitchFamily="34" charset="0"/>
                <a:hlinkClick r:id="rId3"/>
              </a:rPr>
              <a:t>https://github.com/dotnet-presentations/csharp-workshop</a:t>
            </a:r>
            <a:endParaRPr lang="en-US" sz="2000" dirty="0">
              <a:latin typeface="Calibri Light" panose="020F0302020204030204" pitchFamily="34" charset="0"/>
              <a:cs typeface="Calibri Light" panose="020F0302020204030204" pitchFamily="34" charset="0"/>
            </a:endParaRPr>
          </a:p>
          <a:p>
            <a:r>
              <a:rPr lang="en-US" sz="3600" dirty="0">
                <a:latin typeface="Calibri Light" panose="020F0302020204030204" pitchFamily="34" charset="0"/>
                <a:cs typeface="Calibri Light" panose="020F0302020204030204" pitchFamily="34" charset="0"/>
              </a:rPr>
              <a:t>ASP.NET Core for Beginners</a:t>
            </a:r>
          </a:p>
          <a:p>
            <a:pPr lvl="1"/>
            <a:r>
              <a:rPr lang="en-US" sz="2000" dirty="0">
                <a:latin typeface="Calibri Light" panose="020F0302020204030204" pitchFamily="34" charset="0"/>
                <a:cs typeface="Calibri Light" panose="020F0302020204030204" pitchFamily="34" charset="0"/>
                <a:hlinkClick r:id="rId4"/>
              </a:rPr>
              <a:t>https://github.com/dotnet-presentations/aspnetcore-for-beginners</a:t>
            </a:r>
            <a:endParaRPr lang="en-US" sz="2000" dirty="0">
              <a:latin typeface="Calibri Light" panose="020F0302020204030204" pitchFamily="34" charset="0"/>
              <a:cs typeface="Calibri Light" panose="020F0302020204030204" pitchFamily="34" charset="0"/>
            </a:endParaRPr>
          </a:p>
          <a:p>
            <a:r>
              <a:rPr lang="en-US" sz="3600" dirty="0" err="1">
                <a:latin typeface="Calibri Light" panose="020F0302020204030204" pitchFamily="34" charset="0"/>
                <a:cs typeface="Calibri Light" panose="020F0302020204030204" pitchFamily="34" charset="0"/>
              </a:rPr>
              <a:t>Blazor</a:t>
            </a:r>
            <a:r>
              <a:rPr lang="en-US" sz="3600" dirty="0">
                <a:latin typeface="Calibri Light" panose="020F0302020204030204" pitchFamily="34" charset="0"/>
                <a:cs typeface="Calibri Light" panose="020F0302020204030204" pitchFamily="34" charset="0"/>
              </a:rPr>
              <a:t> Workshop</a:t>
            </a:r>
          </a:p>
          <a:p>
            <a:pPr lvl="1"/>
            <a:r>
              <a:rPr lang="en-US" sz="2000" dirty="0">
                <a:latin typeface="Calibri Light" panose="020F0302020204030204" pitchFamily="34" charset="0"/>
                <a:cs typeface="Calibri Light" panose="020F0302020204030204" pitchFamily="34" charset="0"/>
                <a:hlinkClick r:id="rId5"/>
              </a:rPr>
              <a:t>https://github.com/dotnet-presentations/blazor-workshop/</a:t>
            </a:r>
            <a:endParaRPr lang="en-US" sz="2000" dirty="0">
              <a:latin typeface="Calibri Light" panose="020F0302020204030204" pitchFamily="34" charset="0"/>
              <a:cs typeface="Calibri Light" panose="020F0302020204030204" pitchFamily="34" charset="0"/>
            </a:endParaRPr>
          </a:p>
          <a:p>
            <a:endParaRPr lang="en-US" sz="3600" dirty="0">
              <a:latin typeface="Calibri Light" panose="020F0302020204030204" pitchFamily="34" charset="0"/>
              <a:cs typeface="Calibri Light" panose="020F0302020204030204" pitchFamily="34" charset="0"/>
            </a:endParaRPr>
          </a:p>
        </p:txBody>
      </p:sp>
      <p:sp>
        <p:nvSpPr>
          <p:cNvPr id="2" name="Title 1">
            <a:extLst>
              <a:ext uri="{FF2B5EF4-FFF2-40B4-BE49-F238E27FC236}">
                <a16:creationId xmlns:a16="http://schemas.microsoft.com/office/drawing/2014/main" id="{F2F2BBF9-FE51-7C97-F4A8-38F7F80DDDBB}"/>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Updated Workshop</a:t>
            </a:r>
          </a:p>
        </p:txBody>
      </p:sp>
      <p:pic>
        <p:nvPicPr>
          <p:cNvPr id="2050" name="Picture 2" descr="Blazing Pizza">
            <a:extLst>
              <a:ext uri="{FF2B5EF4-FFF2-40B4-BE49-F238E27FC236}">
                <a16:creationId xmlns:a16="http://schemas.microsoft.com/office/drawing/2014/main" id="{DABAA5C7-89AF-8A3A-BD95-62AB50D47F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4177" y="4677705"/>
            <a:ext cx="4283961" cy="27650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7880EDB-3D93-7EB3-9D7E-930EBF74B1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698" y="4677705"/>
            <a:ext cx="6805059" cy="341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6227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C30BD-8F6A-221B-A106-CDC623B4A5B6}"/>
              </a:ext>
            </a:extLst>
          </p:cNvPr>
          <p:cNvSpPr>
            <a:spLocks noGrp="1"/>
          </p:cNvSpPr>
          <p:nvPr>
            <p:ph type="body" sz="quarter" idx="10"/>
          </p:nvPr>
        </p:nvSpPr>
        <p:spPr>
          <a:xfrm>
            <a:off x="269239" y="1189177"/>
            <a:ext cx="11653523" cy="683264"/>
          </a:xfrm>
        </p:spPr>
        <p:txBody>
          <a:bodyPr/>
          <a:lstStyle/>
          <a:p>
            <a:pPr marL="0" indent="0">
              <a:buNone/>
            </a:pPr>
            <a:r>
              <a:rPr lang="en-US" sz="3600" dirty="0">
                <a:latin typeface="Calibri Light" panose="020F0302020204030204" pitchFamily="34" charset="0"/>
                <a:cs typeface="Calibri Light" panose="020F0302020204030204" pitchFamily="34" charset="0"/>
              </a:rPr>
              <a:t>https://dotnetfoundation.org/community/speakers</a:t>
            </a:r>
          </a:p>
        </p:txBody>
      </p:sp>
      <p:sp>
        <p:nvSpPr>
          <p:cNvPr id="3" name="Title 2">
            <a:extLst>
              <a:ext uri="{FF2B5EF4-FFF2-40B4-BE49-F238E27FC236}">
                <a16:creationId xmlns:a16="http://schemas.microsoft.com/office/drawing/2014/main" id="{3BE799B4-29CB-BC49-8E8F-9D60C17F5595}"/>
              </a:ext>
            </a:extLst>
          </p:cNvPr>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Speaker Directory</a:t>
            </a:r>
          </a:p>
        </p:txBody>
      </p:sp>
      <p:pic>
        <p:nvPicPr>
          <p:cNvPr id="5" name="Picture 4">
            <a:extLst>
              <a:ext uri="{FF2B5EF4-FFF2-40B4-BE49-F238E27FC236}">
                <a16:creationId xmlns:a16="http://schemas.microsoft.com/office/drawing/2014/main" id="{E2F5E5CA-026A-AC62-786D-71E6A7158C7E}"/>
              </a:ext>
            </a:extLst>
          </p:cNvPr>
          <p:cNvPicPr>
            <a:picLocks noChangeAspect="1"/>
          </p:cNvPicPr>
          <p:nvPr/>
        </p:nvPicPr>
        <p:blipFill>
          <a:blip r:embed="rId2"/>
          <a:stretch>
            <a:fillRect/>
          </a:stretch>
        </p:blipFill>
        <p:spPr>
          <a:xfrm>
            <a:off x="182879" y="2137848"/>
            <a:ext cx="5088535" cy="4720152"/>
          </a:xfrm>
          <a:prstGeom prst="rect">
            <a:avLst/>
          </a:prstGeom>
        </p:spPr>
      </p:pic>
      <p:pic>
        <p:nvPicPr>
          <p:cNvPr id="7" name="Picture 6">
            <a:extLst>
              <a:ext uri="{FF2B5EF4-FFF2-40B4-BE49-F238E27FC236}">
                <a16:creationId xmlns:a16="http://schemas.microsoft.com/office/drawing/2014/main" id="{FBB5E642-BEDA-9F6C-11CC-B9410BA735BC}"/>
              </a:ext>
            </a:extLst>
          </p:cNvPr>
          <p:cNvPicPr>
            <a:picLocks noChangeAspect="1"/>
          </p:cNvPicPr>
          <p:nvPr/>
        </p:nvPicPr>
        <p:blipFill>
          <a:blip r:embed="rId3"/>
          <a:stretch>
            <a:fillRect/>
          </a:stretch>
        </p:blipFill>
        <p:spPr>
          <a:xfrm>
            <a:off x="3942080" y="2205893"/>
            <a:ext cx="8050718" cy="4571611"/>
          </a:xfrm>
          <a:prstGeom prst="rect">
            <a:avLst/>
          </a:prstGeom>
        </p:spPr>
      </p:pic>
    </p:spTree>
    <p:extLst>
      <p:ext uri="{BB962C8B-B14F-4D97-AF65-F5344CB8AC3E}">
        <p14:creationId xmlns:p14="http://schemas.microsoft.com/office/powerpoint/2010/main" val="1323691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Widescreen</PresentationFormat>
  <Paragraphs>128</Paragraphs>
  <Slides>21</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Segoe UI</vt:lpstr>
      <vt:lpstr>Segoe UI Light</vt:lpstr>
      <vt:lpstr>Wingdings</vt:lpstr>
      <vt:lpstr>Office Theme</vt:lpstr>
      <vt:lpstr>Dotnet_Template</vt:lpstr>
      <vt:lpstr>PowerPoint Presentation</vt:lpstr>
      <vt:lpstr>.NET User Groups Townhall</vt:lpstr>
      <vt:lpstr>Agenda</vt:lpstr>
      <vt:lpstr>We are here to help!</vt:lpstr>
      <vt:lpstr>Let’s start talking more</vt:lpstr>
      <vt:lpstr>New .NET Content</vt:lpstr>
      <vt:lpstr>NEW: .NET MAUI Workshop</vt:lpstr>
      <vt:lpstr>Updated Workshop</vt:lpstr>
      <vt:lpstr>Speaker Directory</vt:lpstr>
      <vt:lpstr>State of .NET User Groups</vt:lpstr>
      <vt:lpstr>Where User Groups are Today</vt:lpstr>
      <vt:lpstr>Virtual User Group</vt:lpstr>
      <vt:lpstr>Meetup Pro</vt:lpstr>
      <vt:lpstr>Meetup Pro – 381 Groups | 356K Members</vt:lpstr>
      <vt:lpstr>State of Meetup Pro Groups</vt:lpstr>
      <vt:lpstr>User Group Health Plan Proposal</vt:lpstr>
      <vt:lpstr>User Group Health Plan Proposal</vt:lpstr>
      <vt:lpstr>Submitted Questions</vt:lpstr>
      <vt:lpstr>Submitted Questions</vt:lpstr>
      <vt:lpstr>Submitted Questions</vt:lpstr>
      <vt:lpstr>Discussion (Comment section on YouTube)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2022-04-20T17:30:03Z</dcterms:created>
  <dcterms:modified xsi:type="dcterms:W3CDTF">2022-04-20T17:30:10Z</dcterms:modified>
</cp:coreProperties>
</file>